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9" r:id="rId4"/>
    <p:sldId id="276" r:id="rId5"/>
    <p:sldId id="263" r:id="rId6"/>
    <p:sldId id="261" r:id="rId7"/>
    <p:sldId id="262" r:id="rId8"/>
    <p:sldId id="264" r:id="rId9"/>
    <p:sldId id="258" r:id="rId10"/>
    <p:sldId id="265" r:id="rId11"/>
    <p:sldId id="266" r:id="rId12"/>
    <p:sldId id="267" r:id="rId13"/>
    <p:sldId id="268" r:id="rId14"/>
    <p:sldId id="269" r:id="rId15"/>
    <p:sldId id="270" r:id="rId16"/>
    <p:sldId id="271" r:id="rId17"/>
    <p:sldId id="272" r:id="rId18"/>
    <p:sldId id="275" r:id="rId19"/>
    <p:sldId id="273" r:id="rId2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440" autoAdjust="0"/>
  </p:normalViewPr>
  <p:slideViewPr>
    <p:cSldViewPr>
      <p:cViewPr>
        <p:scale>
          <a:sx n="40" d="100"/>
          <a:sy n="40" d="100"/>
        </p:scale>
        <p:origin x="-1378" y="-720"/>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1579"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ADAB31C6-0FCA-4042-B977-BCFEC977CFE8}" type="presOf" srcId="{D4592BCC-007C-4C14-8F16-6D782D5D9998}" destId="{4948F32C-9EB3-49B2-8FDD-D55DE1C522AF}" srcOrd="0" destOrd="1"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BCF4E687-86F7-455A-ADFF-5DBB5C37C6A8}" srcId="{4D37DDA4-8D6A-423A-BF88-19E95089952F}" destId="{B50EF056-E483-4F27-BF95-8AF94FFCCEEA}" srcOrd="1" destOrd="0" parTransId="{9B477784-0564-48D4-8B31-9A36A91E548B}" sibTransId="{9AC56732-1C3A-452B-86CF-48758C42D633}"/>
    <dgm:cxn modelId="{4D88F432-A998-493A-903F-3F58DE2CA35C}" type="presOf" srcId="{0874C677-2AAD-40A5-B944-5BF796882D76}" destId="{DB99730E-47EA-47E4-8655-DFAA17B22F33}" srcOrd="0" destOrd="3" presId="urn:microsoft.com/office/officeart/2005/8/layout/hProcess4"/>
    <dgm:cxn modelId="{7E7B5409-9FC1-4F03-8593-80C3EA712CFE}" type="presOf" srcId="{FC989D21-9BFC-412B-A45F-BDB0B5F32020}" destId="{4948F32C-9EB3-49B2-8FDD-D55DE1C522AF}" srcOrd="0" destOrd="2" presId="urn:microsoft.com/office/officeart/2005/8/layout/hProcess4"/>
    <dgm:cxn modelId="{A8E1A5F6-4429-4FF9-ACFF-6267FA4FAB4B}" type="presOf" srcId="{D2605546-42BA-486B-9E5C-A3C5F623005F}" destId="{0CEF0912-A364-4DE4-84AE-B2E3D0A5B528}" srcOrd="1" destOrd="1" presId="urn:microsoft.com/office/officeart/2005/8/layout/hProcess4"/>
    <dgm:cxn modelId="{1625C67B-5D9C-4326-A482-9824C8910EA5}" type="presOf" srcId="{C8ECB9DC-12A6-46DF-B11E-A0A2B627749B}" destId="{51BC1071-EF73-4DF6-9978-0AD16BD54B47}" srcOrd="0" destOrd="0" presId="urn:microsoft.com/office/officeart/2005/8/layout/hProcess4"/>
    <dgm:cxn modelId="{7053CE20-5978-49E1-8AA8-B4E9D2A24805}" type="presOf" srcId="{659299E4-37F7-468A-B20B-1E9A8BAB00DA}" destId="{DB99730E-47EA-47E4-8655-DFAA17B22F33}" srcOrd="0" destOrd="2"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429CA347-DA6D-4092-AD7C-300F3E6014C3}" type="presOf" srcId="{659299E4-37F7-468A-B20B-1E9A8BAB00DA}" destId="{0CEF0912-A364-4DE4-84AE-B2E3D0A5B528}" srcOrd="1" destOrd="2" presId="urn:microsoft.com/office/officeart/2005/8/layout/hProcess4"/>
    <dgm:cxn modelId="{CF0A7EAC-89D7-44F8-BA94-1CB99B99E31D}" type="presOf" srcId="{A8CE913D-41AC-4A93-B3F3-EF791AA2A3DF}" destId="{DB99730E-47EA-47E4-8655-DFAA17B22F33}" srcOrd="0"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AF8903C2-D672-447F-8E3B-FE3B0CDA3F73}" srcId="{854302C9-5182-46C7-934F-3D492B202461}" destId="{D4592BCC-007C-4C14-8F16-6D782D5D9998}" srcOrd="1" destOrd="0" parTransId="{5B3B049D-B76F-4FCE-A8DB-385E774B525B}" sibTransId="{80C7DC0B-066B-4963-BB1E-89DCCBD97D4F}"/>
    <dgm:cxn modelId="{8E2F68A9-C47B-4D71-9206-A1E39685A12C}" type="presOf" srcId="{854302C9-5182-46C7-934F-3D492B202461}" destId="{66176D20-66AE-4A7E-AF45-46EBBD7B0075}" srcOrd="0" destOrd="0"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ED165021-662F-4420-A977-679B01A06EFC}" srcId="{6CB6009B-0EA8-47EE-936A-019D6C7A17F8}" destId="{D2605546-42BA-486B-9E5C-A3C5F623005F}" srcOrd="1" destOrd="0" parTransId="{90141D2E-F7BD-4068-97F7-06BDA4EF8A99}" sibTransId="{3FF891CF-5B7D-426A-A584-54626AA6D6A0}"/>
    <dgm:cxn modelId="{EDA844B6-0202-402E-BD86-5C0E26985939}" type="presOf" srcId="{B50EF056-E483-4F27-BF95-8AF94FFCCEEA}" destId="{26B7E905-965A-4B76-915B-6F6C6AC25465}" srcOrd="0" destOrd="1" presId="urn:microsoft.com/office/officeart/2005/8/layout/hProcess4"/>
    <dgm:cxn modelId="{580C7981-B7D7-466A-B3F4-1C856E4E856F}" type="presOf" srcId="{76DF079A-9985-4001-BF0B-D696FAE298DD}" destId="{4948F32C-9EB3-49B2-8FDD-D55DE1C522AF}" srcOrd="0"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5A57121F-6563-45F1-9559-6F5C7D701171}" type="presOf" srcId="{76DF079A-9985-4001-BF0B-D696FAE298DD}" destId="{A940BBC9-9C27-400B-AE9F-A6B14802CB12}" srcOrd="1" destOrd="0" presId="urn:microsoft.com/office/officeart/2005/8/layout/hProcess4"/>
    <dgm:cxn modelId="{0E610D0B-C837-4DE1-82E7-EF0D1252E79E}" type="presOf" srcId="{C038AD5C-A00F-48D1-9D49-AE5870C65539}" destId="{6137B469-4712-4293-94CC-959123BA9D16}" srcOrd="1" destOrd="0" presId="urn:microsoft.com/office/officeart/2005/8/layout/hProcess4"/>
    <dgm:cxn modelId="{F2C902E1-00D7-4296-AD28-130B05D5B7A1}" type="presOf" srcId="{A8CE913D-41AC-4A93-B3F3-EF791AA2A3DF}" destId="{0CEF0912-A364-4DE4-84AE-B2E3D0A5B528}" srcOrd="1" destOrd="0" presId="urn:microsoft.com/office/officeart/2005/8/layout/hProcess4"/>
    <dgm:cxn modelId="{0985F174-F6CF-4345-9FBC-82B7E0B371E0}" type="presOf" srcId="{B50EF056-E483-4F27-BF95-8AF94FFCCEEA}" destId="{6137B469-4712-4293-94CC-959123BA9D16}" srcOrd="1" destOrd="1" presId="urn:microsoft.com/office/officeart/2005/8/layout/hProcess4"/>
    <dgm:cxn modelId="{38AA7E60-6FB0-4E15-8533-D4A6FDDF070A}" srcId="{854302C9-5182-46C7-934F-3D492B202461}" destId="{FC989D21-9BFC-412B-A45F-BDB0B5F32020}" srcOrd="2" destOrd="0" parTransId="{21976B57-8DE9-4735-B9BE-A710FFA883EB}" sibTransId="{585B438D-844D-4ABF-ACCE-F69183BA4BFC}"/>
    <dgm:cxn modelId="{22AAD02F-FA4B-4CBC-A3CA-1C017CFE60EC}" type="presOf" srcId="{D4592BCC-007C-4C14-8F16-6D782D5D9998}" destId="{A940BBC9-9C27-400B-AE9F-A6B14802CB12}" srcOrd="1" destOrd="1" presId="urn:microsoft.com/office/officeart/2005/8/layout/hProcess4"/>
    <dgm:cxn modelId="{45BC30E7-3CC8-4611-8D5E-BBBF9EBC7F83}" type="presOf" srcId="{C038AD5C-A00F-48D1-9D49-AE5870C65539}" destId="{26B7E905-965A-4B76-915B-6F6C6AC25465}" srcOrd="0" destOrd="0" presId="urn:microsoft.com/office/officeart/2005/8/layout/hProcess4"/>
    <dgm:cxn modelId="{83F56A50-5924-410D-86D8-27970C145C59}" type="presOf" srcId="{0DD09168-91FE-45C8-A791-ED51EE247BA8}" destId="{653BD61F-BEC3-49E5-A5A2-C53FFC878E3C}" srcOrd="0" destOrd="0" presId="urn:microsoft.com/office/officeart/2005/8/layout/hProcess4"/>
    <dgm:cxn modelId="{E2DF3B42-BD0A-4558-88DB-EEE122018DFD}" type="presOf" srcId="{D2605546-42BA-486B-9E5C-A3C5F623005F}" destId="{DB99730E-47EA-47E4-8655-DFAA17B22F33}" srcOrd="0" destOrd="1" presId="urn:microsoft.com/office/officeart/2005/8/layout/hProcess4"/>
    <dgm:cxn modelId="{B061FF1E-A179-470A-ABC7-C59FA956B858}" type="presOf" srcId="{6CB6009B-0EA8-47EE-936A-019D6C7A17F8}" destId="{3D5EAD35-5713-459F-B5AC-B47E7943CE8E}" srcOrd="0" destOrd="0" presId="urn:microsoft.com/office/officeart/2005/8/layout/hProcess4"/>
    <dgm:cxn modelId="{BAD820A6-C346-49B4-BD09-69E5F0E9283B}" type="presOf" srcId="{51C9B38E-C911-4345-BBEE-B34F4D2E6A49}" destId="{00334F5E-4B52-4538-8B53-5AC152C22AFF}" srcOrd="0" destOrd="0"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1E5D7CE9-2523-443F-8722-0F9331E9E526}" type="presOf" srcId="{4D37DDA4-8D6A-423A-BF88-19E95089952F}" destId="{7588889C-9833-4048-87EF-E1565A7EC9F1}" srcOrd="0" destOrd="0"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8A33C388-EDA2-4066-A625-BA564D25CCE6}" type="presOf" srcId="{FC989D21-9BFC-412B-A45F-BDB0B5F32020}" destId="{A940BBC9-9C27-400B-AE9F-A6B14802CB12}" srcOrd="1" destOrd="2"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AEAEA56F-81EA-435F-9912-D784E56DF3FA}" type="presOf" srcId="{0874C677-2AAD-40A5-B944-5BF796882D76}" destId="{0CEF0912-A364-4DE4-84AE-B2E3D0A5B528}" srcOrd="1" destOrd="3" presId="urn:microsoft.com/office/officeart/2005/8/layout/hProcess4"/>
    <dgm:cxn modelId="{868D57EE-BD89-4A6A-854A-F2771CF4E35D}" type="presParOf" srcId="{51BC1071-EF73-4DF6-9978-0AD16BD54B47}" destId="{EA35C5F8-E164-4838-9BF7-CC1743E1734C}" srcOrd="0" destOrd="0" presId="urn:microsoft.com/office/officeart/2005/8/layout/hProcess4"/>
    <dgm:cxn modelId="{ADBE30A5-C2CC-4EAA-BBC9-44745488108C}" type="presParOf" srcId="{51BC1071-EF73-4DF6-9978-0AD16BD54B47}" destId="{EF7688F7-13E3-49B3-BBB6-06A6A66B5897}" srcOrd="1" destOrd="0" presId="urn:microsoft.com/office/officeart/2005/8/layout/hProcess4"/>
    <dgm:cxn modelId="{8C4BFE64-D023-4F3F-8FD6-56A7D670AD21}" type="presParOf" srcId="{51BC1071-EF73-4DF6-9978-0AD16BD54B47}" destId="{A48D0C40-E0B2-4F59-B2C6-39D98BA1E72F}" srcOrd="2" destOrd="0" presId="urn:microsoft.com/office/officeart/2005/8/layout/hProcess4"/>
    <dgm:cxn modelId="{9E848D23-2F47-434B-9F5D-96C20F220D48}" type="presParOf" srcId="{A48D0C40-E0B2-4F59-B2C6-39D98BA1E72F}" destId="{7A7493C6-A7B2-4168-BB94-E429A490894D}" srcOrd="0" destOrd="0" presId="urn:microsoft.com/office/officeart/2005/8/layout/hProcess4"/>
    <dgm:cxn modelId="{3C939385-C4C3-4A0E-BA09-CE30D6464140}" type="presParOf" srcId="{7A7493C6-A7B2-4168-BB94-E429A490894D}" destId="{4CDB75FE-4515-4970-A792-63E6CD19B55D}" srcOrd="0" destOrd="0" presId="urn:microsoft.com/office/officeart/2005/8/layout/hProcess4"/>
    <dgm:cxn modelId="{8EF2C253-2DF7-41B0-8D43-055AA3B96239}" type="presParOf" srcId="{7A7493C6-A7B2-4168-BB94-E429A490894D}" destId="{4948F32C-9EB3-49B2-8FDD-D55DE1C522AF}" srcOrd="1" destOrd="0" presId="urn:microsoft.com/office/officeart/2005/8/layout/hProcess4"/>
    <dgm:cxn modelId="{1EFB8B1D-69C3-41A6-88BC-12DA7EE323B7}" type="presParOf" srcId="{7A7493C6-A7B2-4168-BB94-E429A490894D}" destId="{A940BBC9-9C27-400B-AE9F-A6B14802CB12}" srcOrd="2" destOrd="0" presId="urn:microsoft.com/office/officeart/2005/8/layout/hProcess4"/>
    <dgm:cxn modelId="{EC36C7AC-60FE-427F-B372-9CCAC03FE4EA}" type="presParOf" srcId="{7A7493C6-A7B2-4168-BB94-E429A490894D}" destId="{66176D20-66AE-4A7E-AF45-46EBBD7B0075}" srcOrd="3" destOrd="0" presId="urn:microsoft.com/office/officeart/2005/8/layout/hProcess4"/>
    <dgm:cxn modelId="{B8B4058B-2E81-4910-AD1C-0C85B8917E49}" type="presParOf" srcId="{7A7493C6-A7B2-4168-BB94-E429A490894D}" destId="{881913A7-7E4D-4494-9C3D-F53ADA467177}" srcOrd="4" destOrd="0" presId="urn:microsoft.com/office/officeart/2005/8/layout/hProcess4"/>
    <dgm:cxn modelId="{3747637B-4FA9-4AC3-856C-B9E4FDBBDE3D}" type="presParOf" srcId="{A48D0C40-E0B2-4F59-B2C6-39D98BA1E72F}" destId="{00334F5E-4B52-4538-8B53-5AC152C22AFF}" srcOrd="1" destOrd="0" presId="urn:microsoft.com/office/officeart/2005/8/layout/hProcess4"/>
    <dgm:cxn modelId="{C397EB84-2C00-4F48-8D40-441129E60469}" type="presParOf" srcId="{A48D0C40-E0B2-4F59-B2C6-39D98BA1E72F}" destId="{D3D2DF85-656B-45FC-BFEA-857A1167AB26}" srcOrd="2" destOrd="0" presId="urn:microsoft.com/office/officeart/2005/8/layout/hProcess4"/>
    <dgm:cxn modelId="{FC3EE8BE-42B9-41D1-98D5-8E713530DC43}" type="presParOf" srcId="{D3D2DF85-656B-45FC-BFEA-857A1167AB26}" destId="{69F6A34A-7E8E-4FF8-A679-935B136EDBEF}" srcOrd="0" destOrd="0" presId="urn:microsoft.com/office/officeart/2005/8/layout/hProcess4"/>
    <dgm:cxn modelId="{B92FF85D-C002-44B6-ADAE-49033BE26633}" type="presParOf" srcId="{D3D2DF85-656B-45FC-BFEA-857A1167AB26}" destId="{DB99730E-47EA-47E4-8655-DFAA17B22F33}" srcOrd="1" destOrd="0" presId="urn:microsoft.com/office/officeart/2005/8/layout/hProcess4"/>
    <dgm:cxn modelId="{609DB608-20CA-4A20-92D3-ECC1230A37B7}" type="presParOf" srcId="{D3D2DF85-656B-45FC-BFEA-857A1167AB26}" destId="{0CEF0912-A364-4DE4-84AE-B2E3D0A5B528}" srcOrd="2" destOrd="0" presId="urn:microsoft.com/office/officeart/2005/8/layout/hProcess4"/>
    <dgm:cxn modelId="{5AF02F60-4B69-4682-AC81-02329AED582E}" type="presParOf" srcId="{D3D2DF85-656B-45FC-BFEA-857A1167AB26}" destId="{3D5EAD35-5713-459F-B5AC-B47E7943CE8E}" srcOrd="3" destOrd="0" presId="urn:microsoft.com/office/officeart/2005/8/layout/hProcess4"/>
    <dgm:cxn modelId="{97FA1CD6-A10F-433D-8971-0885EFCEFE4A}" type="presParOf" srcId="{D3D2DF85-656B-45FC-BFEA-857A1167AB26}" destId="{92CB2F74-C3C4-47DC-A84D-FCAD5415549C}" srcOrd="4" destOrd="0" presId="urn:microsoft.com/office/officeart/2005/8/layout/hProcess4"/>
    <dgm:cxn modelId="{9E6F81D5-E4DB-477A-BC2D-DE2DCB9F5823}" type="presParOf" srcId="{A48D0C40-E0B2-4F59-B2C6-39D98BA1E72F}" destId="{653BD61F-BEC3-49E5-A5A2-C53FFC878E3C}" srcOrd="3" destOrd="0" presId="urn:microsoft.com/office/officeart/2005/8/layout/hProcess4"/>
    <dgm:cxn modelId="{B2F611A4-E218-4D5A-AE2E-51012ACBEB60}" type="presParOf" srcId="{A48D0C40-E0B2-4F59-B2C6-39D98BA1E72F}" destId="{6147C477-1767-46D3-9B4A-84CBB4021D37}" srcOrd="4" destOrd="0" presId="urn:microsoft.com/office/officeart/2005/8/layout/hProcess4"/>
    <dgm:cxn modelId="{4564DF8B-FB05-452D-A5F3-71B03E79518C}" type="presParOf" srcId="{6147C477-1767-46D3-9B4A-84CBB4021D37}" destId="{0D90718C-697A-4289-88A0-43DFAD61D4A4}" srcOrd="0" destOrd="0" presId="urn:microsoft.com/office/officeart/2005/8/layout/hProcess4"/>
    <dgm:cxn modelId="{0E3E3B0C-8900-4D5F-935B-FFAE8FE92742}" type="presParOf" srcId="{6147C477-1767-46D3-9B4A-84CBB4021D37}" destId="{26B7E905-965A-4B76-915B-6F6C6AC25465}" srcOrd="1" destOrd="0" presId="urn:microsoft.com/office/officeart/2005/8/layout/hProcess4"/>
    <dgm:cxn modelId="{6DC54A07-3EC4-4A45-983C-91815A86502B}" type="presParOf" srcId="{6147C477-1767-46D3-9B4A-84CBB4021D37}" destId="{6137B469-4712-4293-94CC-959123BA9D16}" srcOrd="2" destOrd="0" presId="urn:microsoft.com/office/officeart/2005/8/layout/hProcess4"/>
    <dgm:cxn modelId="{64D107CF-1B3C-491B-A85F-FD92258B8CCF}" type="presParOf" srcId="{6147C477-1767-46D3-9B4A-84CBB4021D37}" destId="{7588889C-9833-4048-87EF-E1565A7EC9F1}" srcOrd="3" destOrd="0" presId="urn:microsoft.com/office/officeart/2005/8/layout/hProcess4"/>
    <dgm:cxn modelId="{0F02D231-C237-40DF-A47C-15903FB2D3BB}"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8F32C-9EB3-49B2-8FDD-D55DE1C522AF}">
      <dsp:nvSpPr>
        <dsp:cNvPr id="0" name=""/>
        <dsp:cNvSpPr/>
      </dsp:nvSpPr>
      <dsp:spPr>
        <a:xfrm>
          <a:off x="76209" y="1600196"/>
          <a:ext cx="2378469" cy="1961739"/>
        </a:xfrm>
        <a:prstGeom prst="roundRect">
          <a:avLst>
            <a:gd name="adj" fmla="val 10000"/>
          </a:avLst>
        </a:prstGeom>
        <a:solidFill>
          <a:schemeClr val="bg2">
            <a:lumMod val="90000"/>
            <a:alpha val="90000"/>
          </a:schemeClr>
        </a:solidFill>
        <a:ln w="952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Char char="••"/>
          </a:pPr>
          <a:endParaRPr lang="en-US" sz="2100" kern="1200" dirty="0"/>
        </a:p>
        <a:p>
          <a:pPr marL="228600" lvl="1" indent="-228600" algn="l" defTabSz="933450">
            <a:lnSpc>
              <a:spcPct val="90000"/>
            </a:lnSpc>
            <a:spcBef>
              <a:spcPct val="0"/>
            </a:spcBef>
            <a:spcAft>
              <a:spcPct val="15000"/>
            </a:spcAft>
            <a:buChar char="••"/>
          </a:pPr>
          <a:r>
            <a:rPr lang="en-US" sz="2100" kern="1200" dirty="0" smtClean="0"/>
            <a:t>Misconceptions</a:t>
          </a:r>
          <a:endParaRPr lang="en-US" sz="2100" kern="1200" dirty="0"/>
        </a:p>
        <a:p>
          <a:pPr marL="228600" lvl="1" indent="-228600" algn="l" defTabSz="933450">
            <a:lnSpc>
              <a:spcPct val="90000"/>
            </a:lnSpc>
            <a:spcBef>
              <a:spcPct val="0"/>
            </a:spcBef>
            <a:spcAft>
              <a:spcPct val="15000"/>
            </a:spcAft>
            <a:buChar char="••"/>
          </a:pPr>
          <a:r>
            <a:rPr lang="en-US" sz="2100" kern="1200" dirty="0" smtClean="0"/>
            <a:t>Understandings</a:t>
          </a:r>
          <a:endParaRPr lang="en-US" sz="2100" kern="1200" dirty="0"/>
        </a:p>
      </dsp:txBody>
      <dsp:txXfrm>
        <a:off x="121354" y="1645341"/>
        <a:ext cx="2288179" cy="1451077"/>
      </dsp:txXfrm>
    </dsp:sp>
    <dsp:sp modelId="{00334F5E-4B52-4538-8B53-5AC152C22AFF}">
      <dsp:nvSpPr>
        <dsp:cNvPr id="0" name=""/>
        <dsp:cNvSpPr/>
      </dsp:nvSpPr>
      <dsp:spPr>
        <a:xfrm rot="19171601">
          <a:off x="-62528" y="547069"/>
          <a:ext cx="4157372" cy="4157372"/>
        </a:xfrm>
        <a:prstGeom prst="leftCircularArrow">
          <a:avLst>
            <a:gd name="adj1" fmla="val 1705"/>
            <a:gd name="adj2" fmla="val 202949"/>
            <a:gd name="adj3" fmla="val 4478548"/>
            <a:gd name="adj4" fmla="val 11524578"/>
            <a:gd name="adj5" fmla="val 199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6176D20-66AE-4A7E-AF45-46EBBD7B0075}">
      <dsp:nvSpPr>
        <dsp:cNvPr id="0" name=""/>
        <dsp:cNvSpPr/>
      </dsp:nvSpPr>
      <dsp:spPr>
        <a:xfrm>
          <a:off x="0" y="798624"/>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Pre-Assessment</a:t>
          </a:r>
          <a:endParaRPr lang="en-US" sz="2600" kern="1200" dirty="0"/>
        </a:p>
      </dsp:txBody>
      <dsp:txXfrm>
        <a:off x="24625" y="823249"/>
        <a:ext cx="2064945" cy="791495"/>
      </dsp:txXfrm>
    </dsp:sp>
    <dsp:sp modelId="{DB99730E-47EA-47E4-8655-DFAA17B22F33}">
      <dsp:nvSpPr>
        <dsp:cNvPr id="0" name=""/>
        <dsp:cNvSpPr/>
      </dsp:nvSpPr>
      <dsp:spPr>
        <a:xfrm>
          <a:off x="2983928" y="1571830"/>
          <a:ext cx="2378469" cy="1961739"/>
        </a:xfrm>
        <a:prstGeom prst="roundRect">
          <a:avLst>
            <a:gd name="adj" fmla="val 10000"/>
          </a:avLst>
        </a:prstGeom>
        <a:solidFill>
          <a:schemeClr val="bg2">
            <a:lumMod val="90000"/>
            <a:alpha val="90000"/>
          </a:schemeClr>
        </a:solidFill>
        <a:ln w="9525" cap="flat" cmpd="sng" algn="ctr">
          <a:solidFill>
            <a:schemeClr val="tx1">
              <a:lumMod val="85000"/>
              <a:lumOff val="1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Feedback</a:t>
          </a:r>
          <a:endParaRPr lang="en-US" sz="2100" kern="1200" dirty="0"/>
        </a:p>
        <a:p>
          <a:pPr marL="228600" lvl="1" indent="-228600" algn="l" defTabSz="933450">
            <a:lnSpc>
              <a:spcPct val="90000"/>
            </a:lnSpc>
            <a:spcBef>
              <a:spcPct val="0"/>
            </a:spcBef>
            <a:spcAft>
              <a:spcPct val="15000"/>
            </a:spcAft>
            <a:buChar char="••"/>
          </a:pPr>
          <a:r>
            <a:rPr lang="en-US" sz="2100" kern="1200" dirty="0" smtClean="0"/>
            <a:t>Discussion</a:t>
          </a:r>
          <a:endParaRPr lang="en-US" sz="2100" kern="1200" dirty="0"/>
        </a:p>
        <a:p>
          <a:pPr marL="228600" lvl="1" indent="-228600" algn="l" defTabSz="933450">
            <a:lnSpc>
              <a:spcPct val="90000"/>
            </a:lnSpc>
            <a:spcBef>
              <a:spcPct val="0"/>
            </a:spcBef>
            <a:spcAft>
              <a:spcPct val="15000"/>
            </a:spcAft>
            <a:buChar char="••"/>
          </a:pPr>
          <a:r>
            <a:rPr lang="en-US" sz="2100" kern="1200" dirty="0" smtClean="0"/>
            <a:t>Explanations</a:t>
          </a:r>
          <a:endParaRPr lang="en-US" sz="2100" kern="1200" dirty="0"/>
        </a:p>
        <a:p>
          <a:pPr marL="228600" lvl="1" indent="-228600" algn="l" defTabSz="933450">
            <a:lnSpc>
              <a:spcPct val="90000"/>
            </a:lnSpc>
            <a:spcBef>
              <a:spcPct val="0"/>
            </a:spcBef>
            <a:spcAft>
              <a:spcPct val="15000"/>
            </a:spcAft>
            <a:buChar char="••"/>
          </a:pPr>
          <a:endParaRPr lang="en-US" sz="2100" kern="1200" dirty="0"/>
        </a:p>
      </dsp:txBody>
      <dsp:txXfrm>
        <a:off x="3029073" y="2037347"/>
        <a:ext cx="2288179" cy="1451077"/>
      </dsp:txXfrm>
    </dsp:sp>
    <dsp:sp modelId="{653BD61F-BEC3-49E5-A5A2-C53FFC878E3C}">
      <dsp:nvSpPr>
        <dsp:cNvPr id="0" name=""/>
        <dsp:cNvSpPr/>
      </dsp:nvSpPr>
      <dsp:spPr>
        <a:xfrm rot="1509801">
          <a:off x="3491734" y="95564"/>
          <a:ext cx="4065248" cy="3352865"/>
        </a:xfrm>
        <a:prstGeom prst="circularArrow">
          <a:avLst>
            <a:gd name="adj1" fmla="val 2040"/>
            <a:gd name="adj2" fmla="val 244670"/>
            <a:gd name="adj3" fmla="val 16868385"/>
            <a:gd name="adj4" fmla="val 9864076"/>
            <a:gd name="adj5" fmla="val 2380"/>
          </a:avLst>
        </a:prstGeom>
        <a:gradFill rotWithShape="0">
          <a:gsLst>
            <a:gs pos="0">
              <a:schemeClr val="dk1">
                <a:tint val="60000"/>
                <a:hueOff val="0"/>
                <a:satOff val="0"/>
                <a:lumOff val="0"/>
                <a:alphaOff val="0"/>
                <a:shade val="51000"/>
                <a:satMod val="130000"/>
              </a:schemeClr>
            </a:gs>
            <a:gs pos="80000">
              <a:schemeClr val="dk1">
                <a:tint val="60000"/>
                <a:hueOff val="0"/>
                <a:satOff val="0"/>
                <a:lumOff val="0"/>
                <a:alphaOff val="0"/>
                <a:shade val="93000"/>
                <a:satMod val="130000"/>
              </a:schemeClr>
            </a:gs>
            <a:gs pos="100000">
              <a:schemeClr val="dk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D5EAD35-5713-459F-B5AC-B47E7943CE8E}">
      <dsp:nvSpPr>
        <dsp:cNvPr id="0" name=""/>
        <dsp:cNvSpPr/>
      </dsp:nvSpPr>
      <dsp:spPr>
        <a:xfrm>
          <a:off x="3810007" y="3200396"/>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Collaborative Task</a:t>
          </a:r>
          <a:endParaRPr lang="en-US" sz="2600" kern="1200" dirty="0"/>
        </a:p>
      </dsp:txBody>
      <dsp:txXfrm>
        <a:off x="3834632" y="3225021"/>
        <a:ext cx="2064945" cy="791495"/>
      </dsp:txXfrm>
    </dsp:sp>
    <dsp:sp modelId="{26B7E905-965A-4B76-915B-6F6C6AC25465}">
      <dsp:nvSpPr>
        <dsp:cNvPr id="0" name=""/>
        <dsp:cNvSpPr/>
      </dsp:nvSpPr>
      <dsp:spPr>
        <a:xfrm>
          <a:off x="5964284" y="1571830"/>
          <a:ext cx="2378469" cy="1961739"/>
        </a:xfrm>
        <a:prstGeom prst="roundRect">
          <a:avLst>
            <a:gd name="adj" fmla="val 10000"/>
          </a:avLst>
        </a:prstGeom>
        <a:solidFill>
          <a:schemeClr val="bg2">
            <a:lumMod val="90000"/>
          </a:schemeClr>
        </a:solidFill>
        <a:ln w="9525" cap="flat" cmpd="sng" algn="ctr">
          <a:solidFill>
            <a:schemeClr val="bg2">
              <a:lumMod val="25000"/>
            </a:schemeClr>
          </a:solid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1">
          <a:scrgbClr r="0" g="0" b="0"/>
        </a:lnRef>
        <a:fillRef idx="1">
          <a:scrgbClr r="0" g="0" b="0"/>
        </a:fillRef>
        <a:effectRef idx="2">
          <a:scrgbClr r="0" g="0" b="0"/>
        </a:effectRef>
        <a:fontRef idx="minor"/>
      </dsp:style>
      <dsp:txBody>
        <a:bodyPr spcFirstLastPara="0" vert="horz" wrap="square" lIns="40005" tIns="40005" rIns="40005" bIns="4000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Improvement</a:t>
          </a:r>
          <a:endParaRPr lang="en-US" sz="2100" kern="1200" dirty="0"/>
        </a:p>
        <a:p>
          <a:pPr marL="228600" lvl="1" indent="-228600" algn="l" defTabSz="933450">
            <a:lnSpc>
              <a:spcPct val="90000"/>
            </a:lnSpc>
            <a:spcBef>
              <a:spcPct val="0"/>
            </a:spcBef>
            <a:spcAft>
              <a:spcPct val="15000"/>
            </a:spcAft>
            <a:buChar char="••"/>
          </a:pPr>
          <a:r>
            <a:rPr lang="en-US" sz="2100" kern="1200" dirty="0" smtClean="0"/>
            <a:t>Deeper Understanding</a:t>
          </a:r>
          <a:endParaRPr lang="en-US" sz="2100" kern="1200" dirty="0"/>
        </a:p>
      </dsp:txBody>
      <dsp:txXfrm>
        <a:off x="6009429" y="1616975"/>
        <a:ext cx="2288179" cy="1451077"/>
      </dsp:txXfrm>
    </dsp:sp>
    <dsp:sp modelId="{7588889C-9833-4048-87EF-E1565A7EC9F1}">
      <dsp:nvSpPr>
        <dsp:cNvPr id="0" name=""/>
        <dsp:cNvSpPr/>
      </dsp:nvSpPr>
      <dsp:spPr>
        <a:xfrm>
          <a:off x="6496404" y="762001"/>
          <a:ext cx="2114195" cy="8407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Post-Assessment</a:t>
          </a:r>
          <a:endParaRPr lang="en-US" sz="2600" kern="1200" dirty="0"/>
        </a:p>
      </dsp:txBody>
      <dsp:txXfrm>
        <a:off x="6521029" y="786626"/>
        <a:ext cx="2064945" cy="79149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3ED9525-8BA2-4BBD-8BAE-560E553D1763}" type="datetimeFigureOut">
              <a:rPr lang="en-US" smtClean="0"/>
              <a:t>10/24/2012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9F6646F-5BAB-4F50-A23F-68A594014731}" type="slidenum">
              <a:rPr lang="en-US" smtClean="0"/>
              <a:t>‹#›</a:t>
            </a:fld>
            <a:endParaRPr lang="en-US"/>
          </a:p>
        </p:txBody>
      </p:sp>
    </p:spTree>
    <p:extLst>
      <p:ext uri="{BB962C8B-B14F-4D97-AF65-F5344CB8AC3E}">
        <p14:creationId xmlns:p14="http://schemas.microsoft.com/office/powerpoint/2010/main" val="1410468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indent="-174708">
              <a:buFont typeface="Arial" pitchFamily="34" charset="0"/>
              <a:buChar char="•"/>
            </a:pPr>
            <a:endParaRPr lang="en-US" sz="1600" dirty="0">
              <a:latin typeface="Arial Narrow" pitchFamily="34" charset="0"/>
            </a:endParaRPr>
          </a:p>
        </p:txBody>
      </p:sp>
      <p:sp>
        <p:nvSpPr>
          <p:cNvPr id="4" name="Slide Number Placeholder 3"/>
          <p:cNvSpPr>
            <a:spLocks noGrp="1"/>
          </p:cNvSpPr>
          <p:nvPr>
            <p:ph type="sldNum" sz="quarter" idx="10"/>
          </p:nvPr>
        </p:nvSpPr>
        <p:spPr/>
        <p:txBody>
          <a:bodyPr/>
          <a:lstStyle/>
          <a:p>
            <a:fld id="{39F6646F-5BAB-4F50-A23F-68A594014731}" type="slidenum">
              <a:rPr lang="en-US" smtClean="0"/>
              <a:t>1</a:t>
            </a:fld>
            <a:endParaRPr lang="en-US"/>
          </a:p>
        </p:txBody>
      </p:sp>
    </p:spTree>
    <p:extLst>
      <p:ext uri="{BB962C8B-B14F-4D97-AF65-F5344CB8AC3E}">
        <p14:creationId xmlns:p14="http://schemas.microsoft.com/office/powerpoint/2010/main" val="3020117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49625" y="231775"/>
            <a:ext cx="311150" cy="233363"/>
          </a:xfrm>
        </p:spPr>
      </p:sp>
      <p:sp>
        <p:nvSpPr>
          <p:cNvPr id="3" name="Notes Placeholder 2"/>
          <p:cNvSpPr>
            <a:spLocks noGrp="1"/>
          </p:cNvSpPr>
          <p:nvPr>
            <p:ph type="body" idx="1"/>
          </p:nvPr>
        </p:nvSpPr>
        <p:spPr>
          <a:xfrm>
            <a:off x="233680" y="619760"/>
            <a:ext cx="6543040" cy="8134350"/>
          </a:xfrm>
        </p:spPr>
        <p:txBody>
          <a:bodyPr>
            <a:noAutofit/>
          </a:bodyPr>
          <a:lstStyle/>
          <a:p>
            <a:pPr marL="174708" indent="-174708">
              <a:buFont typeface="Arial" pitchFamily="34" charset="0"/>
              <a:buChar char="•"/>
            </a:pPr>
            <a:r>
              <a:rPr lang="en-US" sz="1600" dirty="0"/>
              <a:t>I want to share with you some data that Dr. Barge shared with the DOE at our last meeting.</a:t>
            </a:r>
          </a:p>
          <a:p>
            <a:pPr marL="174708" indent="-174708">
              <a:buFont typeface="Arial" pitchFamily="34" charset="0"/>
              <a:buChar char="•"/>
            </a:pPr>
            <a:r>
              <a:rPr lang="en-US" sz="1600" dirty="0"/>
              <a:t>I have never been a big fan of sharing results of National Assessments in comparison to other states because </a:t>
            </a:r>
          </a:p>
          <a:p>
            <a:pPr marL="698830" lvl="1" indent="-232943">
              <a:buFont typeface="Wingdings" pitchFamily="2" charset="2"/>
              <a:buChar char="Ø"/>
            </a:pPr>
            <a:r>
              <a:rPr lang="en-US" sz="1600" dirty="0"/>
              <a:t>It has never been a fair comparison because they do not give the numbers behind the results</a:t>
            </a:r>
          </a:p>
          <a:p>
            <a:pPr marL="698830" lvl="1" indent="-232943">
              <a:buFont typeface="Wingdings" pitchFamily="2" charset="2"/>
              <a:buChar char="Ø"/>
            </a:pPr>
            <a:r>
              <a:rPr lang="en-US" sz="1600" dirty="0"/>
              <a:t>And the vast majority of the public does not understand that all of our students take the SAT, where as in a mid-western state, only the top 10% of their students may take the SAT because most of their students take the ACT</a:t>
            </a:r>
          </a:p>
          <a:p>
            <a:pPr marL="698830" lvl="1" indent="-232943">
              <a:buFont typeface="Wingdings" pitchFamily="2" charset="2"/>
              <a:buChar char="Ø"/>
            </a:pPr>
            <a:r>
              <a:rPr lang="en-US" sz="1600" dirty="0"/>
              <a:t>If they would share that information, I would be OK with it, but they only ever list the states in order</a:t>
            </a:r>
          </a:p>
          <a:p>
            <a:pPr marL="698830" lvl="1" indent="-232943">
              <a:buFont typeface="Wingdings" pitchFamily="2" charset="2"/>
              <a:buChar char="Ø"/>
            </a:pPr>
            <a:r>
              <a:rPr lang="en-US" sz="1600" dirty="0"/>
              <a:t>And I was forever explaining (defending) to parents, colleagues, and friends that being 47</a:t>
            </a:r>
            <a:r>
              <a:rPr lang="en-US" sz="1600" baseline="30000" dirty="0"/>
              <a:t>th</a:t>
            </a:r>
            <a:r>
              <a:rPr lang="en-US" sz="1600" dirty="0"/>
              <a:t> on that list does not mean we rank 47</a:t>
            </a:r>
            <a:r>
              <a:rPr lang="en-US" sz="1600" baseline="30000" dirty="0"/>
              <a:t>th</a:t>
            </a:r>
            <a:r>
              <a:rPr lang="en-US" sz="1600" dirty="0"/>
              <a:t> in education!  </a:t>
            </a:r>
          </a:p>
          <a:p>
            <a:pPr marL="698830" lvl="1" indent="-232943">
              <a:buFont typeface="Wingdings" pitchFamily="2" charset="2"/>
              <a:buChar char="Ø"/>
            </a:pPr>
            <a:r>
              <a:rPr lang="en-US" sz="1600" dirty="0"/>
              <a:t>We have great students in Georgia, just as we have great students across the country</a:t>
            </a:r>
          </a:p>
          <a:p>
            <a:pPr marL="698830" lvl="1" indent="-232943">
              <a:buFont typeface="Wingdings" pitchFamily="2" charset="2"/>
              <a:buChar char="Ø"/>
            </a:pPr>
            <a:r>
              <a:rPr lang="en-US" sz="1600" dirty="0"/>
              <a:t>Likewise, we need to improve in Georgia, just as we need to improve across the country…I just got very discouraged when an entire state was judged by one set of scores! Maybe I would not have been so discouraged if we would have ranked 1</a:t>
            </a:r>
            <a:r>
              <a:rPr lang="en-US" sz="1600" baseline="30000" dirty="0"/>
              <a:t>st</a:t>
            </a:r>
            <a:r>
              <a:rPr lang="en-US" sz="1600" dirty="0"/>
              <a:t> on that list, but I still think I would have been realistic as to what was actually being compared.  </a:t>
            </a:r>
          </a:p>
          <a:p>
            <a:pPr marL="698830" lvl="1" indent="-232943">
              <a:buFont typeface="Wingdings" pitchFamily="2" charset="2"/>
              <a:buChar char="Ø"/>
            </a:pPr>
            <a:r>
              <a:rPr lang="en-US" sz="1600" dirty="0"/>
              <a:t>I also know, from teaching in a different state that scores very well on the SAT, that score is not representative of the entire state either.</a:t>
            </a:r>
          </a:p>
          <a:p>
            <a:pPr marL="232943" indent="-232943">
              <a:buFont typeface="Arial" pitchFamily="34" charset="0"/>
              <a:buChar char="•"/>
            </a:pPr>
            <a:r>
              <a:rPr lang="en-US" sz="1600" dirty="0"/>
              <a:t>So, when Dr. Barge showed this series of slides on Improvement in National Assessments by States, it resonated with me a lot more than just ranking states from top to bottom…it resonated with me as a teacher, I felt it was something I could use</a:t>
            </a:r>
          </a:p>
          <a:p>
            <a:pPr marL="232943" indent="-232943">
              <a:buFont typeface="Arial" pitchFamily="34" charset="0"/>
              <a:buChar char="•"/>
            </a:pPr>
            <a:r>
              <a:rPr lang="en-US" sz="1600" dirty="0"/>
              <a:t>I’m sharing these with you, because I thought it might be something you could use in sharing with your districts…improvement is happening </a:t>
            </a:r>
          </a:p>
        </p:txBody>
      </p:sp>
      <p:sp>
        <p:nvSpPr>
          <p:cNvPr id="4" name="Slide Number Placeholder 3"/>
          <p:cNvSpPr>
            <a:spLocks noGrp="1"/>
          </p:cNvSpPr>
          <p:nvPr>
            <p:ph type="sldNum" sz="quarter" idx="10"/>
          </p:nvPr>
        </p:nvSpPr>
        <p:spPr/>
        <p:txBody>
          <a:bodyPr/>
          <a:lstStyle/>
          <a:p>
            <a:fld id="{39F6646F-5BAB-4F50-A23F-68A594014731}" type="slidenum">
              <a:rPr lang="en-US" smtClean="0"/>
              <a:t>10</a:t>
            </a:fld>
            <a:endParaRPr lang="en-US"/>
          </a:p>
        </p:txBody>
      </p:sp>
    </p:spTree>
    <p:extLst>
      <p:ext uri="{BB962C8B-B14F-4D97-AF65-F5344CB8AC3E}">
        <p14:creationId xmlns:p14="http://schemas.microsoft.com/office/powerpoint/2010/main" val="311563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F6646F-5BAB-4F50-A23F-68A594014731}" type="slidenum">
              <a:rPr lang="en-US" smtClean="0"/>
              <a:t>11</a:t>
            </a:fld>
            <a:endParaRPr lang="en-US"/>
          </a:p>
        </p:txBody>
      </p:sp>
    </p:spTree>
    <p:extLst>
      <p:ext uri="{BB962C8B-B14F-4D97-AF65-F5344CB8AC3E}">
        <p14:creationId xmlns:p14="http://schemas.microsoft.com/office/powerpoint/2010/main" val="1733206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F6646F-5BAB-4F50-A23F-68A594014731}" type="slidenum">
              <a:rPr lang="en-US" smtClean="0"/>
              <a:t>12</a:t>
            </a:fld>
            <a:endParaRPr lang="en-US"/>
          </a:p>
        </p:txBody>
      </p:sp>
    </p:spTree>
    <p:extLst>
      <p:ext uri="{BB962C8B-B14F-4D97-AF65-F5344CB8AC3E}">
        <p14:creationId xmlns:p14="http://schemas.microsoft.com/office/powerpoint/2010/main" val="2063903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F6646F-5BAB-4F50-A23F-68A594014731}" type="slidenum">
              <a:rPr lang="en-US" smtClean="0"/>
              <a:t>13</a:t>
            </a:fld>
            <a:endParaRPr lang="en-US"/>
          </a:p>
        </p:txBody>
      </p:sp>
    </p:spTree>
    <p:extLst>
      <p:ext uri="{BB962C8B-B14F-4D97-AF65-F5344CB8AC3E}">
        <p14:creationId xmlns:p14="http://schemas.microsoft.com/office/powerpoint/2010/main" val="3466524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F6646F-5BAB-4F50-A23F-68A594014731}" type="slidenum">
              <a:rPr lang="en-US" smtClean="0"/>
              <a:t>14</a:t>
            </a:fld>
            <a:endParaRPr lang="en-US"/>
          </a:p>
        </p:txBody>
      </p:sp>
    </p:spTree>
    <p:extLst>
      <p:ext uri="{BB962C8B-B14F-4D97-AF65-F5344CB8AC3E}">
        <p14:creationId xmlns:p14="http://schemas.microsoft.com/office/powerpoint/2010/main" val="733328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F6646F-5BAB-4F50-A23F-68A594014731}" type="slidenum">
              <a:rPr lang="en-US" smtClean="0"/>
              <a:t>15</a:t>
            </a:fld>
            <a:endParaRPr lang="en-US"/>
          </a:p>
        </p:txBody>
      </p:sp>
    </p:spTree>
    <p:extLst>
      <p:ext uri="{BB962C8B-B14F-4D97-AF65-F5344CB8AC3E}">
        <p14:creationId xmlns:p14="http://schemas.microsoft.com/office/powerpoint/2010/main" val="2370832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indent="-174708">
              <a:buFont typeface="Arial" pitchFamily="34" charset="0"/>
              <a:buChar char="•"/>
            </a:pPr>
            <a:r>
              <a:rPr lang="en-US" sz="1600" dirty="0"/>
              <a:t>I suppose I may have also liked these slides because it certainly put Georgia in some good light…</a:t>
            </a:r>
          </a:p>
        </p:txBody>
      </p:sp>
      <p:sp>
        <p:nvSpPr>
          <p:cNvPr id="4" name="Slide Number Placeholder 3"/>
          <p:cNvSpPr>
            <a:spLocks noGrp="1"/>
          </p:cNvSpPr>
          <p:nvPr>
            <p:ph type="sldNum" sz="quarter" idx="10"/>
          </p:nvPr>
        </p:nvSpPr>
        <p:spPr/>
        <p:txBody>
          <a:bodyPr/>
          <a:lstStyle/>
          <a:p>
            <a:fld id="{39F6646F-5BAB-4F50-A23F-68A594014731}" type="slidenum">
              <a:rPr lang="en-US" smtClean="0"/>
              <a:t>16</a:t>
            </a:fld>
            <a:endParaRPr lang="en-US"/>
          </a:p>
        </p:txBody>
      </p:sp>
    </p:spTree>
    <p:extLst>
      <p:ext uri="{BB962C8B-B14F-4D97-AF65-F5344CB8AC3E}">
        <p14:creationId xmlns:p14="http://schemas.microsoft.com/office/powerpoint/2010/main" val="2303302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indent="-174708">
              <a:buFont typeface="Arial" pitchFamily="34" charset="0"/>
              <a:buChar char="•"/>
            </a:pPr>
            <a:r>
              <a:rPr lang="en-US" sz="1600" dirty="0"/>
              <a:t>The last update for today is the information of our sessions at GCTM…</a:t>
            </a:r>
          </a:p>
          <a:p>
            <a:pPr marL="174708" indent="-174708">
              <a:buFont typeface="Arial" pitchFamily="34" charset="0"/>
              <a:buChar char="•"/>
            </a:pPr>
            <a:r>
              <a:rPr lang="en-US" sz="1600" dirty="0"/>
              <a:t>During this session, participants will explore the Formative Assessment Lesson structure and its importance in mathematics learning and teaching. </a:t>
            </a:r>
          </a:p>
          <a:p>
            <a:pPr marL="174708" indent="-174708">
              <a:buFont typeface="Arial" pitchFamily="34" charset="0"/>
              <a:buChar char="•"/>
            </a:pPr>
            <a:r>
              <a:rPr lang="en-US" sz="1600" dirty="0"/>
              <a:t>Very similar to what we presented at GACIS, but much more interactive with teacher involvement in all pieces of a FAL.</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indent="-174708">
              <a:buFont typeface="Arial" pitchFamily="34" charset="0"/>
              <a:buChar char="•"/>
            </a:pPr>
            <a:r>
              <a:rPr lang="en-US" sz="1600" dirty="0"/>
              <a:t>And our other 4 sessions will deal with one of the areas Phil </a:t>
            </a:r>
            <a:r>
              <a:rPr lang="en-US" sz="1600" dirty="0" err="1"/>
              <a:t>Daro</a:t>
            </a:r>
            <a:r>
              <a:rPr lang="en-US" sz="1600" dirty="0"/>
              <a:t> has suggested needed our attention…and that is the progression of fractions from K-High School</a:t>
            </a:r>
          </a:p>
          <a:p>
            <a:pPr marL="174708" indent="-174708">
              <a:buFont typeface="Arial" pitchFamily="34" charset="0"/>
              <a:buChar char="•"/>
            </a:pPr>
            <a:r>
              <a:rPr lang="en-US" sz="1600" dirty="0"/>
              <a:t>During this session, participants will experience a hands-on exploration of fraction concepts.</a:t>
            </a:r>
          </a:p>
          <a:p>
            <a:pPr marL="640594" lvl="1" indent="-174708" defTabSz="931774">
              <a:buFont typeface="Wingdings" pitchFamily="2" charset="2"/>
              <a:buChar char="Ø"/>
            </a:pPr>
            <a:r>
              <a:rPr lang="en-US" sz="1600" dirty="0"/>
              <a:t>We have pulled tasks from the frameworks to get teachers to see this vertical view within the CCGPS.</a:t>
            </a:r>
          </a:p>
          <a:p>
            <a:pPr marL="640594" lvl="1" indent="-174708">
              <a:buFont typeface="Wingdings" pitchFamily="2" charset="2"/>
              <a:buChar char="Ø"/>
            </a:pPr>
            <a:r>
              <a:rPr lang="en-US" sz="1600" dirty="0"/>
              <a:t>Also discuss and demonstrate why student misconceptions form and how to help shift them from shallow to deep understanding. </a:t>
            </a:r>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3138" y="696913"/>
            <a:ext cx="2524125" cy="1893887"/>
          </a:xfrm>
        </p:spPr>
      </p:sp>
      <p:sp>
        <p:nvSpPr>
          <p:cNvPr id="3" name="Notes Placeholder 2"/>
          <p:cNvSpPr>
            <a:spLocks noGrp="1"/>
          </p:cNvSpPr>
          <p:nvPr>
            <p:ph type="body" idx="1"/>
          </p:nvPr>
        </p:nvSpPr>
        <p:spPr>
          <a:xfrm>
            <a:off x="701675" y="2743202"/>
            <a:ext cx="5607050" cy="5856288"/>
          </a:xfrm>
        </p:spPr>
        <p:txBody>
          <a:bodyPr>
            <a:normAutofit/>
          </a:bodyPr>
          <a:lstStyle/>
          <a:p>
            <a:pPr defTabSz="931774" fontAlgn="base">
              <a:spcBef>
                <a:spcPct val="30000"/>
              </a:spcBef>
              <a:spcAft>
                <a:spcPct val="0"/>
              </a:spcAft>
              <a:buFont typeface="Arial" pitchFamily="34" charset="0"/>
              <a:buChar char="•"/>
              <a:defRPr/>
            </a:pPr>
            <a:r>
              <a:rPr lang="en-US" sz="1600" dirty="0"/>
              <a:t>Also…follow us on twitter at </a:t>
            </a:r>
            <a:r>
              <a:rPr lang="en-US" sz="1600" dirty="0" err="1"/>
              <a:t>GaDOEMath</a:t>
            </a:r>
            <a:r>
              <a:rPr lang="en-US" sz="1600" dirty="0"/>
              <a:t>…we are tweeting</a:t>
            </a:r>
          </a:p>
          <a:p>
            <a:pPr>
              <a:buFont typeface="Arial" pitchFamily="34" charset="0"/>
              <a:buChar char="•"/>
            </a:pPr>
            <a:r>
              <a:rPr lang="en-US" sz="1600" dirty="0"/>
              <a:t>Thank you for your time and attention and please do not hesitate to contact us.</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39F6646F-5BAB-4F50-A23F-68A594014731}" type="slidenum">
              <a:rPr lang="en-US" smtClean="0"/>
              <a:t>2</a:t>
            </a:fld>
            <a:endParaRPr lang="en-US"/>
          </a:p>
        </p:txBody>
      </p:sp>
    </p:spTree>
    <p:extLst>
      <p:ext uri="{BB962C8B-B14F-4D97-AF65-F5344CB8AC3E}">
        <p14:creationId xmlns:p14="http://schemas.microsoft.com/office/powerpoint/2010/main" val="4242435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3138" y="696913"/>
            <a:ext cx="2524125" cy="1893887"/>
          </a:xfrm>
        </p:spPr>
      </p:sp>
      <p:sp>
        <p:nvSpPr>
          <p:cNvPr id="3" name="Notes Placeholder 2"/>
          <p:cNvSpPr>
            <a:spLocks noGrp="1"/>
          </p:cNvSpPr>
          <p:nvPr>
            <p:ph type="body" idx="1"/>
          </p:nvPr>
        </p:nvSpPr>
        <p:spPr>
          <a:xfrm>
            <a:off x="701675" y="2743202"/>
            <a:ext cx="5607050" cy="5856288"/>
          </a:xfrm>
        </p:spPr>
        <p:txBody>
          <a:bodyPr>
            <a:normAutofit/>
          </a:bodyPr>
          <a:lstStyle/>
          <a:p>
            <a:pPr>
              <a:buFont typeface="Arial" pitchFamily="34" charset="0"/>
              <a:buChar char="•"/>
            </a:pPr>
            <a:r>
              <a:rPr lang="en-US" sz="1600" dirty="0">
                <a:latin typeface="Arial Narrow" pitchFamily="34" charset="0"/>
              </a:rPr>
              <a:t>So with this change, we had to do a little restructuring</a:t>
            </a:r>
          </a:p>
          <a:p>
            <a:pPr marL="815302" lvl="1" indent="-349415">
              <a:buFont typeface="Wingdings" pitchFamily="2" charset="2"/>
              <a:buChar char="Ø"/>
            </a:pPr>
            <a:r>
              <a:rPr lang="en-US" sz="1600" dirty="0">
                <a:latin typeface="Arial Narrow" pitchFamily="34" charset="0"/>
              </a:rPr>
              <a:t>And with that restructuring, I will be taking over some of her responsibilities…so that may answer your question as to why I am up here today instead of Sandi!</a:t>
            </a:r>
          </a:p>
          <a:p>
            <a:pPr marL="815302" lvl="1" indent="-349415">
              <a:buFont typeface="Wingdings" pitchFamily="2" charset="2"/>
              <a:buChar char="Ø"/>
            </a:pPr>
            <a:r>
              <a:rPr lang="en-US" sz="1600" dirty="0">
                <a:latin typeface="Arial Narrow" pitchFamily="34" charset="0"/>
              </a:rPr>
              <a:t>You can see her official title on the slide.</a:t>
            </a:r>
          </a:p>
          <a:p>
            <a:pPr lvl="0">
              <a:buFont typeface="Arial" pitchFamily="34" charset="0"/>
              <a:buChar char="•"/>
            </a:pPr>
            <a:r>
              <a:rPr lang="en-US" sz="1600" dirty="0">
                <a:latin typeface="Arial Narrow" pitchFamily="34" charset="0"/>
              </a:rPr>
              <a:t>So, we are asking that you direct your questions/concerns to me </a:t>
            </a:r>
          </a:p>
          <a:p>
            <a:pPr marL="815302" lvl="1" indent="-349415">
              <a:buFont typeface="Wingdings" pitchFamily="2" charset="2"/>
              <a:buChar char="Ø"/>
            </a:pPr>
            <a:r>
              <a:rPr lang="en-US" sz="1600" dirty="0">
                <a:latin typeface="Arial Narrow" pitchFamily="34" charset="0"/>
              </a:rPr>
              <a:t>And James, Turtle and myself will make sure you get the answers you need and that your concerns are heard and addressed.</a:t>
            </a:r>
          </a:p>
          <a:p>
            <a:pPr marL="465887" lvl="1"/>
            <a:endParaRPr lang="en-US" sz="20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3251200" y="228600"/>
            <a:ext cx="508000" cy="381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xfrm>
            <a:off x="304801" y="762000"/>
            <a:ext cx="6553200" cy="815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174708" indent="-174708">
              <a:buFont typeface="Arial" pitchFamily="34" charset="0"/>
              <a:buChar char="•"/>
            </a:pPr>
            <a:r>
              <a:rPr lang="en-US" sz="1600" dirty="0">
                <a:latin typeface="Arial Narrow" pitchFamily="34" charset="0"/>
              </a:rPr>
              <a:t>Most of you have seen and heard the message we delivered this summer to teachers at the GCTM academies.</a:t>
            </a:r>
          </a:p>
          <a:p>
            <a:pPr marL="640594" lvl="1" indent="-174708">
              <a:buFont typeface="Wingdings" pitchFamily="2" charset="2"/>
              <a:buChar char="Ø"/>
            </a:pPr>
            <a:r>
              <a:rPr lang="en-US" sz="1600" dirty="0">
                <a:latin typeface="Arial Narrow" pitchFamily="34" charset="0"/>
              </a:rPr>
              <a:t>Full length at 8 Summer Academies (James, Turtle, &amp; myself)</a:t>
            </a:r>
          </a:p>
          <a:p>
            <a:pPr marL="640594" lvl="1" indent="-174708">
              <a:buFont typeface="Wingdings" pitchFamily="2" charset="2"/>
              <a:buChar char="Ø"/>
            </a:pPr>
            <a:r>
              <a:rPr lang="en-US" sz="1600" dirty="0">
                <a:latin typeface="Arial Narrow" pitchFamily="34" charset="0"/>
              </a:rPr>
              <a:t>Full length at GAEL (Sandi)</a:t>
            </a:r>
          </a:p>
          <a:p>
            <a:pPr marL="640594" lvl="1" indent="-174708">
              <a:buFont typeface="Wingdings" pitchFamily="2" charset="2"/>
              <a:buChar char="Ø"/>
            </a:pPr>
            <a:r>
              <a:rPr lang="en-US" sz="1600" dirty="0">
                <a:latin typeface="Arial Narrow" pitchFamily="34" charset="0"/>
              </a:rPr>
              <a:t>Condensed versions at the last GCSM meeting in Hall County &amp; at GACIS</a:t>
            </a:r>
          </a:p>
          <a:p>
            <a:pPr marL="174708" indent="-174708">
              <a:buFont typeface="Arial" pitchFamily="34" charset="0"/>
              <a:buChar char="•"/>
            </a:pPr>
            <a:r>
              <a:rPr lang="en-US" sz="1600" dirty="0">
                <a:latin typeface="Arial Narrow" pitchFamily="34" charset="0"/>
              </a:rPr>
              <a:t>It is the message we are hearing from the authors of the CC</a:t>
            </a:r>
          </a:p>
          <a:p>
            <a:pPr marL="640594" lvl="1" indent="-174708">
              <a:buFont typeface="Wingdings" pitchFamily="2" charset="2"/>
              <a:buChar char="Ø"/>
            </a:pPr>
            <a:r>
              <a:rPr lang="en-US" sz="1600" dirty="0">
                <a:latin typeface="Arial Narrow" pitchFamily="34" charset="0"/>
              </a:rPr>
              <a:t>Reminder to you that we are asking for your help in delivering this message to teachers across the state that did not attend an academy or who are not participating in the unit-by-unit webinars (we continue to push as much of the message as we can in these webinars)</a:t>
            </a:r>
          </a:p>
          <a:p>
            <a:pPr marL="174708" indent="-174708">
              <a:buFont typeface="Arial" pitchFamily="34" charset="0"/>
              <a:buChar char="•"/>
            </a:pPr>
            <a:r>
              <a:rPr lang="en-US" sz="1600" dirty="0">
                <a:latin typeface="Arial Narrow" pitchFamily="34" charset="0"/>
              </a:rPr>
              <a:t>The “big idea” of the message/presentation is about how we, as teachers, can address the shifts in content delivery.</a:t>
            </a:r>
          </a:p>
          <a:p>
            <a:pPr marL="815302" lvl="1" indent="-349415" defTabSz="928637">
              <a:spcBef>
                <a:spcPct val="0"/>
              </a:spcBef>
              <a:buFont typeface="Wingdings" pitchFamily="2" charset="2"/>
              <a:buChar char="Ø"/>
            </a:pPr>
            <a:r>
              <a:rPr lang="en-US" sz="1600" dirty="0">
                <a:latin typeface="Arial Narrow" pitchFamily="34" charset="0"/>
              </a:rPr>
              <a:t>And that the authors have compressed four of the six lenses (F, DU, A, &amp; BA), which we initially introduced in our GPB sessions, into the one lens of rigor.  </a:t>
            </a:r>
          </a:p>
          <a:p>
            <a:pPr marL="815302" lvl="1" indent="-349415" defTabSz="928637">
              <a:spcBef>
                <a:spcPct val="0"/>
              </a:spcBef>
              <a:buFont typeface="Wingdings" pitchFamily="2" charset="2"/>
              <a:buChar char="Ø"/>
            </a:pPr>
            <a:r>
              <a:rPr lang="en-US" sz="1600" dirty="0">
                <a:latin typeface="Arial Narrow" pitchFamily="34" charset="0"/>
              </a:rPr>
              <a:t>Therefore, much more concise &amp; less cumbersome in that Rigor is made up of Fluency, Deep Understanding, Application, &amp; Balanced Approach) &amp; we now have three lenses which provide</a:t>
            </a:r>
            <a:r>
              <a:rPr lang="en-US" sz="1600" dirty="0">
                <a:latin typeface="Arial Narrow" pitchFamily="34" charset="0"/>
                <a:ea typeface="ＭＳ Ｐゴシック"/>
                <a:cs typeface="ＭＳ Ｐゴシック"/>
              </a:rPr>
              <a:t> a framework through which to address the necessary changes in instruction demanded by the Common Core.</a:t>
            </a:r>
            <a:endParaRPr lang="en-US" sz="1600" dirty="0">
              <a:latin typeface="Arial Narrow" pitchFamily="34" charset="0"/>
            </a:endParaRPr>
          </a:p>
          <a:p>
            <a:pPr marL="174708" indent="-174708">
              <a:buFont typeface="Arial" pitchFamily="34" charset="0"/>
              <a:buChar char="•"/>
            </a:pPr>
            <a:r>
              <a:rPr lang="en-US" sz="1600" dirty="0">
                <a:latin typeface="Arial Narrow" pitchFamily="34" charset="0"/>
              </a:rPr>
              <a:t>The entire PowerPoint and the condensed GACIS version are posted in the grade level wikis on the multi grade resource page.</a:t>
            </a:r>
          </a:p>
          <a:p>
            <a:pPr marL="640594" lvl="1" indent="-174708">
              <a:buFont typeface="Wingdings" pitchFamily="2" charset="2"/>
              <a:buChar char="Ø"/>
            </a:pPr>
            <a:r>
              <a:rPr lang="en-US" sz="1600" dirty="0">
                <a:latin typeface="Arial Narrow" pitchFamily="34" charset="0"/>
              </a:rPr>
              <a:t>Time – condensed version (if you need to)</a:t>
            </a:r>
          </a:p>
          <a:p>
            <a:pPr marL="640594" lvl="1" indent="-174708">
              <a:buFont typeface="Wingdings" pitchFamily="2" charset="2"/>
              <a:buChar char="Ø"/>
            </a:pPr>
            <a:r>
              <a:rPr lang="en-US" sz="1600" dirty="0">
                <a:latin typeface="Arial Narrow" pitchFamily="34" charset="0"/>
              </a:rPr>
              <a:t>The sections that seemed to resonate most with teachers…(lots of discussion, involvement, interest)</a:t>
            </a:r>
          </a:p>
        </p:txBody>
      </p:sp>
      <p:sp>
        <p:nvSpPr>
          <p:cNvPr id="4" name="Slide Number Placeholder 3"/>
          <p:cNvSpPr>
            <a:spLocks noGrp="1"/>
          </p:cNvSpPr>
          <p:nvPr>
            <p:ph type="sldNum" sz="quarter" idx="5"/>
          </p:nvPr>
        </p:nvSpPr>
        <p:spPr/>
        <p:txBody>
          <a:bodyPr/>
          <a:lstStyle/>
          <a:p>
            <a:pPr>
              <a:defRPr/>
            </a:pPr>
            <a:fld id="{0F2690DF-0534-4C49-A0AB-4DA873A713D0}"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97200" y="304800"/>
            <a:ext cx="1016000" cy="762000"/>
          </a:xfrm>
        </p:spPr>
      </p:sp>
      <p:sp>
        <p:nvSpPr>
          <p:cNvPr id="3" name="Notes Placeholder 2"/>
          <p:cNvSpPr>
            <a:spLocks noGrp="1"/>
          </p:cNvSpPr>
          <p:nvPr>
            <p:ph type="body" idx="1"/>
          </p:nvPr>
        </p:nvSpPr>
        <p:spPr>
          <a:xfrm>
            <a:off x="381001" y="1295402"/>
            <a:ext cx="6248399" cy="7304088"/>
          </a:xfrm>
        </p:spPr>
        <p:txBody>
          <a:bodyPr>
            <a:normAutofit/>
          </a:bodyPr>
          <a:lstStyle/>
          <a:p>
            <a:pPr marL="349415" indent="-349415">
              <a:buFont typeface="Arial" pitchFamily="34" charset="0"/>
              <a:buChar char="•"/>
            </a:pPr>
            <a:r>
              <a:rPr lang="en-US" sz="1600" dirty="0">
                <a:latin typeface="Arial Narrow" pitchFamily="34" charset="0"/>
              </a:rPr>
              <a:t>Discussion on Fluency</a:t>
            </a:r>
          </a:p>
          <a:p>
            <a:pPr marL="815302" lvl="1" indent="-349415">
              <a:buFont typeface="Wingdings" pitchFamily="2" charset="2"/>
              <a:buChar char="Ø"/>
            </a:pPr>
            <a:r>
              <a:rPr lang="en-US" sz="1600" dirty="0">
                <a:latin typeface="Arial Narrow" pitchFamily="34" charset="0"/>
              </a:rPr>
              <a:t>Prior to presentation and then revisited after presentation…generated a lot of discussion</a:t>
            </a:r>
          </a:p>
          <a:p>
            <a:endParaRPr lang="en-US"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365500" y="152400"/>
            <a:ext cx="203200" cy="152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xfrm>
            <a:off x="228601" y="232411"/>
            <a:ext cx="6629399" cy="89115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a:buFont typeface="Arial" pitchFamily="34" charset="0"/>
              <a:buChar char="•"/>
            </a:pPr>
            <a:r>
              <a:rPr lang="en-US" sz="1600" dirty="0">
                <a:latin typeface="Arial Narrow" pitchFamily="34" charset="0"/>
              </a:rPr>
              <a:t>And the list of things to say yes to and those to let go of in order to make room on our plate.</a:t>
            </a:r>
          </a:p>
          <a:p>
            <a:pPr>
              <a:buFont typeface="Arial" pitchFamily="34" charset="0"/>
              <a:buChar char="•"/>
            </a:pPr>
            <a:r>
              <a:rPr lang="en-US" sz="1600" dirty="0">
                <a:latin typeface="Arial Narrow" pitchFamily="34" charset="0"/>
              </a:rPr>
              <a:t>These are suggestions from the CC authors of things to add on, so we came up with a list of things to say “no” to create balance…to keep it simple yet logical.</a:t>
            </a:r>
          </a:p>
          <a:p>
            <a:pPr>
              <a:buFont typeface="Arial" pitchFamily="34" charset="0"/>
              <a:buChar char="•"/>
            </a:pPr>
            <a:r>
              <a:rPr lang="en-US" sz="1600" dirty="0">
                <a:latin typeface="Arial Narrow" pitchFamily="34" charset="0"/>
              </a:rPr>
              <a:t>We can talk about any of these if you have questions </a:t>
            </a:r>
          </a:p>
          <a:p>
            <a:pPr marL="757066" lvl="1" indent="-291179">
              <a:buFont typeface="Wingdings" pitchFamily="2" charset="2"/>
              <a:buChar char="Ø"/>
            </a:pPr>
            <a:r>
              <a:rPr lang="en-US" sz="1600" dirty="0">
                <a:latin typeface="Arial Narrow" pitchFamily="34" charset="0"/>
              </a:rPr>
              <a:t>We want teachers to think and discuss with each other about letting go of some of these things that we have “always done”, just because that is what we have always done…What is best for students?  What makes sense?</a:t>
            </a:r>
          </a:p>
          <a:p>
            <a:pPr>
              <a:buFont typeface="Arial" pitchFamily="34" charset="0"/>
              <a:buChar char="•"/>
            </a:pPr>
            <a:r>
              <a:rPr lang="en-US" sz="1600" dirty="0">
                <a:latin typeface="Arial Narrow" pitchFamily="34" charset="0"/>
              </a:rPr>
              <a:t>(1</a:t>
            </a:r>
            <a:r>
              <a:rPr lang="en-US" sz="1600" baseline="30000" dirty="0">
                <a:latin typeface="Arial Narrow" pitchFamily="34" charset="0"/>
              </a:rPr>
              <a:t>st</a:t>
            </a:r>
            <a:r>
              <a:rPr lang="en-US" sz="1600" dirty="0">
                <a:latin typeface="Arial Narrow" pitchFamily="34" charset="0"/>
              </a:rPr>
              <a:t> bullet) This means know and teach CCGPS. </a:t>
            </a:r>
          </a:p>
          <a:p>
            <a:pPr lvl="1">
              <a:buFont typeface="Wingdings" pitchFamily="2" charset="2"/>
              <a:buChar char="Ø"/>
            </a:pPr>
            <a:r>
              <a:rPr lang="en-US" sz="1600" dirty="0">
                <a:latin typeface="Arial Narrow" pitchFamily="34" charset="0"/>
              </a:rPr>
              <a:t>Don’t go back and try to make what you used to do fit these new standards. </a:t>
            </a:r>
          </a:p>
          <a:p>
            <a:pPr lvl="1">
              <a:buFont typeface="Wingdings" pitchFamily="2" charset="2"/>
              <a:buChar char="Ø"/>
            </a:pPr>
            <a:r>
              <a:rPr lang="en-US" sz="1600" dirty="0">
                <a:latin typeface="Arial Narrow" pitchFamily="34" charset="0"/>
              </a:rPr>
              <a:t>There was a 90% alignment, but it is not a perfect match, we can’t rely on crosswalks.</a:t>
            </a:r>
          </a:p>
          <a:p>
            <a:pPr>
              <a:buFont typeface="Arial" pitchFamily="34" charset="0"/>
              <a:buChar char="•"/>
            </a:pPr>
            <a:r>
              <a:rPr lang="en-US" sz="1600" dirty="0">
                <a:latin typeface="Arial Narrow" pitchFamily="34" charset="0"/>
              </a:rPr>
              <a:t>(2</a:t>
            </a:r>
            <a:r>
              <a:rPr lang="en-US" sz="1600" baseline="30000" dirty="0">
                <a:latin typeface="Arial Narrow" pitchFamily="34" charset="0"/>
              </a:rPr>
              <a:t>nd</a:t>
            </a:r>
            <a:r>
              <a:rPr lang="en-US" sz="1600" dirty="0">
                <a:latin typeface="Arial Narrow" pitchFamily="34" charset="0"/>
              </a:rPr>
              <a:t> bullet) Planning like Goldilocks- Strands are generally too big, standards are too small and fragmented, and units which address clusters of related standards are just the right size. </a:t>
            </a:r>
          </a:p>
          <a:p>
            <a:pPr lvl="1">
              <a:buFont typeface="Wingdings" pitchFamily="2" charset="2"/>
              <a:buChar char="Ø"/>
            </a:pPr>
            <a:r>
              <a:rPr lang="en-US" sz="1600" dirty="0">
                <a:latin typeface="Arial Narrow" pitchFamily="34" charset="0"/>
              </a:rPr>
              <a:t>It’s not about which standard you are teaching today, rather, what standards are students mastering in this unit. </a:t>
            </a:r>
          </a:p>
          <a:p>
            <a:pPr>
              <a:buFont typeface="Arial" pitchFamily="34" charset="0"/>
              <a:buChar char="•"/>
            </a:pPr>
            <a:r>
              <a:rPr lang="en-US" sz="1600" dirty="0">
                <a:latin typeface="Arial Narrow" pitchFamily="34" charset="0"/>
              </a:rPr>
              <a:t>(3</a:t>
            </a:r>
            <a:r>
              <a:rPr lang="en-US" sz="1600" baseline="30000" dirty="0">
                <a:latin typeface="Arial Narrow" pitchFamily="34" charset="0"/>
              </a:rPr>
              <a:t>rd</a:t>
            </a:r>
            <a:r>
              <a:rPr lang="en-US" sz="1600" dirty="0">
                <a:latin typeface="Arial Narrow" pitchFamily="34" charset="0"/>
              </a:rPr>
              <a:t> bullet) We have traditionally been focused on answer getting in the US. </a:t>
            </a:r>
          </a:p>
          <a:p>
            <a:pPr lvl="1">
              <a:buFont typeface="Wingdings" pitchFamily="2" charset="2"/>
              <a:buChar char="Ø"/>
            </a:pPr>
            <a:r>
              <a:rPr lang="en-US" sz="1600" dirty="0">
                <a:latin typeface="Arial Narrow" pitchFamily="34" charset="0"/>
              </a:rPr>
              <a:t>Unfortunately, a right answer is not necessarily a reliable indicator of mathematical understanding. </a:t>
            </a:r>
          </a:p>
          <a:p>
            <a:pPr lvl="1">
              <a:buFont typeface="Wingdings" pitchFamily="2" charset="2"/>
              <a:buChar char="Ø"/>
            </a:pPr>
            <a:r>
              <a:rPr lang="en-US" sz="1600" dirty="0">
                <a:latin typeface="Arial Narrow" pitchFamily="34" charset="0"/>
              </a:rPr>
              <a:t>Correct responses are essential, but as a part of the process, not the product. (</a:t>
            </a:r>
            <a:r>
              <a:rPr lang="en-US" sz="1600" dirty="0" err="1">
                <a:latin typeface="Arial Narrow" pitchFamily="34" charset="0"/>
              </a:rPr>
              <a:t>Daro</a:t>
            </a:r>
            <a:r>
              <a:rPr lang="en-US" sz="1600" dirty="0">
                <a:latin typeface="Arial Narrow" pitchFamily="34" charset="0"/>
              </a:rPr>
              <a:t>) </a:t>
            </a:r>
          </a:p>
          <a:p>
            <a:pPr lvl="1">
              <a:buFont typeface="Wingdings" pitchFamily="2" charset="2"/>
              <a:buChar char="Ø"/>
            </a:pPr>
            <a:r>
              <a:rPr lang="en-US" sz="1600" dirty="0">
                <a:latin typeface="Arial Narrow" pitchFamily="34" charset="0"/>
              </a:rPr>
              <a:t>A student can give a right answer, but have huge misunderstandings about mathematics. </a:t>
            </a:r>
          </a:p>
          <a:p>
            <a:pPr lvl="1">
              <a:buFont typeface="Wingdings" pitchFamily="2" charset="2"/>
              <a:buChar char="Ø"/>
            </a:pPr>
            <a:r>
              <a:rPr lang="en-US" sz="1600" dirty="0">
                <a:latin typeface="Arial Narrow" pitchFamily="34" charset="0"/>
              </a:rPr>
              <a:t>Wrong answers, and particularly, their accompanying explanations,  should serve as canaries in the mathematical mine. </a:t>
            </a:r>
          </a:p>
          <a:p>
            <a:pPr lvl="1">
              <a:buFont typeface="Wingdings" pitchFamily="2" charset="2"/>
              <a:buChar char="Ø"/>
            </a:pPr>
            <a:r>
              <a:rPr lang="en-US" sz="1600" dirty="0">
                <a:latin typeface="Arial Narrow" pitchFamily="34" charset="0"/>
              </a:rPr>
              <a:t>They indicate where misunderstandings lie, possibly held by many students.</a:t>
            </a:r>
          </a:p>
          <a:p>
            <a:pPr>
              <a:buFont typeface="Arial" pitchFamily="34" charset="0"/>
              <a:buChar char="•"/>
            </a:pPr>
            <a:r>
              <a:rPr lang="en-US" sz="1600" dirty="0">
                <a:latin typeface="Arial Narrow" pitchFamily="34" charset="0"/>
              </a:rPr>
              <a:t>(4</a:t>
            </a:r>
            <a:r>
              <a:rPr lang="en-US" sz="1600" baseline="30000" dirty="0">
                <a:latin typeface="Arial Narrow" pitchFamily="34" charset="0"/>
              </a:rPr>
              <a:t>th</a:t>
            </a:r>
            <a:r>
              <a:rPr lang="en-US" sz="1600" dirty="0">
                <a:latin typeface="Arial Narrow" pitchFamily="34" charset="0"/>
              </a:rPr>
              <a:t> bullet) Consistent use of terminology and understanding of that terminology across the grades, makes life easier for everyone…students, teachers, and parents!</a:t>
            </a:r>
          </a:p>
          <a:p>
            <a:pPr lvl="1">
              <a:buFont typeface="Wingdings" pitchFamily="2" charset="2"/>
              <a:buChar char="q"/>
            </a:pPr>
            <a:r>
              <a:rPr lang="en-US" sz="1600" dirty="0">
                <a:latin typeface="Arial Narrow" pitchFamily="34" charset="0"/>
              </a:rPr>
              <a:t>Doing so ensures less to learn along the way, and nothing to undo as students progress through the standards. </a:t>
            </a:r>
          </a:p>
          <a:p>
            <a:pPr lvl="1">
              <a:buFont typeface="Wingdings" pitchFamily="2" charset="2"/>
              <a:buChar char="q"/>
            </a:pPr>
            <a:r>
              <a:rPr lang="en-US" sz="1600" dirty="0">
                <a:latin typeface="Arial Narrow" pitchFamily="34" charset="0"/>
              </a:rPr>
              <a:t>For example,  the definition of a trapezoid has been inconsistent. </a:t>
            </a:r>
            <a:r>
              <a:rPr lang="en-US" sz="1600" dirty="0" smtClean="0">
                <a:latin typeface="Arial Narrow" pitchFamily="34" charset="0"/>
              </a:rPr>
              <a:t>But </a:t>
            </a:r>
            <a:r>
              <a:rPr lang="en-US" sz="1600" dirty="0">
                <a:latin typeface="Arial Narrow" pitchFamily="34" charset="0"/>
              </a:rPr>
              <a:t>the truth of the matter is, the inclusive definition assists in the development of a hierarchical understanding of properties of plane figures. (at least </a:t>
            </a:r>
            <a:r>
              <a:rPr lang="en-US" sz="1600" dirty="0" err="1">
                <a:latin typeface="Arial Narrow" pitchFamily="34" charset="0"/>
              </a:rPr>
              <a:t>vs</a:t>
            </a:r>
            <a:r>
              <a:rPr lang="en-US" sz="1600" dirty="0">
                <a:latin typeface="Arial Narrow" pitchFamily="34" charset="0"/>
              </a:rPr>
              <a:t> exactly)</a:t>
            </a:r>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3429000" y="152400"/>
            <a:ext cx="203200" cy="152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xfrm>
            <a:off x="228601" y="457201"/>
            <a:ext cx="6629399" cy="83057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defTabSz="914350" eaLnBrk="0" fontAlgn="base" hangingPunct="0">
              <a:spcBef>
                <a:spcPct val="30000"/>
              </a:spcBef>
              <a:spcAft>
                <a:spcPct val="0"/>
              </a:spcAft>
              <a:buFont typeface="Arial" pitchFamily="34" charset="0"/>
              <a:buChar char="•"/>
              <a:defRPr/>
            </a:pPr>
            <a:r>
              <a:rPr lang="en-US" dirty="0" smtClean="0"/>
              <a:t>(</a:t>
            </a:r>
            <a:r>
              <a:rPr lang="en-US" sz="1700" dirty="0">
                <a:latin typeface="Arial Narrow" pitchFamily="34" charset="0"/>
              </a:rPr>
              <a:t>5</a:t>
            </a:r>
            <a:r>
              <a:rPr lang="en-US" sz="1700" baseline="30000" dirty="0">
                <a:latin typeface="Arial Narrow" pitchFamily="34" charset="0"/>
              </a:rPr>
              <a:t>th</a:t>
            </a:r>
            <a:r>
              <a:rPr lang="en-US" sz="1700" dirty="0">
                <a:latin typeface="Arial Narrow" pitchFamily="34" charset="0"/>
              </a:rPr>
              <a:t> bullet) Mnemonics and tricks add additional curriculum. </a:t>
            </a:r>
          </a:p>
          <a:p>
            <a:pPr marL="457174" lvl="1" defTabSz="914350" eaLnBrk="0" fontAlgn="base" hangingPunct="0">
              <a:spcBef>
                <a:spcPct val="30000"/>
              </a:spcBef>
              <a:spcAft>
                <a:spcPct val="0"/>
              </a:spcAft>
              <a:buFont typeface="Wingdings" pitchFamily="2" charset="2"/>
              <a:buChar char="Ø"/>
              <a:defRPr/>
            </a:pPr>
            <a:r>
              <a:rPr lang="en-US" sz="1700" i="1" dirty="0">
                <a:latin typeface="Arial Narrow" pitchFamily="34" charset="0"/>
              </a:rPr>
              <a:t>Detailed example of +/- canceling and x^2/x^2 canceling</a:t>
            </a:r>
            <a:r>
              <a:rPr lang="en-US" sz="1700" dirty="0">
                <a:latin typeface="Arial Narrow" pitchFamily="34" charset="0"/>
              </a:rPr>
              <a:t>…why would we be surprised when they give an answer of 0, as many students do (50% of test takers).  It would be difficult for me to remove “cancel” from my vocabulary…not really suggesting that.  But we are suggesting that this process is taught with deep understanding so students realize the difference…the second example of “canceling” is actually simplification by using the inverse property of multiplication. </a:t>
            </a:r>
          </a:p>
          <a:p>
            <a:pPr marL="457174" lvl="1" defTabSz="914350" eaLnBrk="0" fontAlgn="base" hangingPunct="0">
              <a:spcBef>
                <a:spcPct val="30000"/>
              </a:spcBef>
              <a:spcAft>
                <a:spcPct val="0"/>
              </a:spcAft>
              <a:buFont typeface="Wingdings" pitchFamily="2" charset="2"/>
              <a:buChar char="Ø"/>
              <a:defRPr/>
            </a:pPr>
            <a:r>
              <a:rPr lang="en-US" sz="1700" dirty="0">
                <a:latin typeface="Arial Narrow" pitchFamily="34" charset="0"/>
              </a:rPr>
              <a:t>A proportion is an equation…why confuse our middle </a:t>
            </a:r>
            <a:r>
              <a:rPr lang="en-US" sz="1700" dirty="0" err="1">
                <a:latin typeface="Arial Narrow" pitchFamily="34" charset="0"/>
              </a:rPr>
              <a:t>schoolers</a:t>
            </a:r>
            <a:r>
              <a:rPr lang="en-US" sz="1700" dirty="0">
                <a:latin typeface="Arial Narrow" pitchFamily="34" charset="0"/>
              </a:rPr>
              <a:t> by suggesting a new process – why not stick with the properties of operations to solve these equations and not introduce cross-multiplication which becomes a meaningless algorithm for students. </a:t>
            </a:r>
          </a:p>
          <a:p>
            <a:pPr marL="457174" lvl="1" defTabSz="914350" eaLnBrk="0" fontAlgn="base" hangingPunct="0">
              <a:spcBef>
                <a:spcPct val="30000"/>
              </a:spcBef>
              <a:spcAft>
                <a:spcPct val="0"/>
              </a:spcAft>
              <a:buFont typeface="Wingdings" pitchFamily="2" charset="2"/>
              <a:buChar char="Ø"/>
              <a:defRPr/>
            </a:pPr>
            <a:r>
              <a:rPr lang="en-US" sz="1700" dirty="0">
                <a:latin typeface="Arial Narrow" pitchFamily="34" charset="0"/>
              </a:rPr>
              <a:t>We use the same properties in 3</a:t>
            </a:r>
            <a:r>
              <a:rPr lang="en-US" sz="1700" baseline="30000" dirty="0">
                <a:latin typeface="Arial Narrow" pitchFamily="34" charset="0"/>
              </a:rPr>
              <a:t>rd</a:t>
            </a:r>
            <a:r>
              <a:rPr lang="en-US" sz="1700" dirty="0">
                <a:latin typeface="Arial Narrow" pitchFamily="34" charset="0"/>
              </a:rPr>
              <a:t> grade and in pre-calculus – if the students’ learn to use the properties with deep understanding, they become a very powerful tool for them as they provide them  with mathematical flexibility. (</a:t>
            </a:r>
            <a:r>
              <a:rPr lang="en-US" sz="1700" i="1" dirty="0">
                <a:latin typeface="Arial Narrow" pitchFamily="34" charset="0"/>
              </a:rPr>
              <a:t>Also talk about the butterfly method…meaningless algorithm)</a:t>
            </a:r>
            <a:r>
              <a:rPr lang="en-US" sz="1700" dirty="0">
                <a:latin typeface="Arial Narrow" pitchFamily="34" charset="0"/>
              </a:rPr>
              <a:t> </a:t>
            </a:r>
          </a:p>
          <a:p>
            <a:pPr>
              <a:buFont typeface="Arial" pitchFamily="34" charset="0"/>
              <a:buChar char="•"/>
            </a:pPr>
            <a:r>
              <a:rPr lang="en-US" sz="1700" dirty="0">
                <a:latin typeface="Arial Narrow" pitchFamily="34" charset="0"/>
              </a:rPr>
              <a:t>(6</a:t>
            </a:r>
            <a:r>
              <a:rPr lang="en-US" sz="1700" baseline="30000" dirty="0">
                <a:latin typeface="Arial Narrow" pitchFamily="34" charset="0"/>
              </a:rPr>
              <a:t>th</a:t>
            </a:r>
            <a:r>
              <a:rPr lang="en-US" sz="1700" dirty="0">
                <a:latin typeface="Arial Narrow" pitchFamily="34" charset="0"/>
              </a:rPr>
              <a:t> bullet) We teach FOIL for multiplication of binomials, then confuse students when this doesn’t transfer to multiplication of larger polynomials.</a:t>
            </a:r>
          </a:p>
          <a:p>
            <a:pPr>
              <a:buFont typeface="Arial" pitchFamily="34" charset="0"/>
              <a:buChar char="•"/>
            </a:pPr>
            <a:r>
              <a:rPr lang="en-US" sz="1700" dirty="0">
                <a:latin typeface="Arial Narrow" pitchFamily="34" charset="0"/>
              </a:rPr>
              <a:t>(7</a:t>
            </a:r>
            <a:r>
              <a:rPr lang="en-US" sz="1700" baseline="30000" dirty="0">
                <a:latin typeface="Arial Narrow" pitchFamily="34" charset="0"/>
              </a:rPr>
              <a:t>th</a:t>
            </a:r>
            <a:r>
              <a:rPr lang="en-US" sz="1700" dirty="0">
                <a:latin typeface="Arial Narrow" pitchFamily="34" charset="0"/>
              </a:rPr>
              <a:t> bullet) In 2</a:t>
            </a:r>
            <a:r>
              <a:rPr lang="en-US" sz="1700" baseline="30000" dirty="0">
                <a:latin typeface="Arial Narrow" pitchFamily="34" charset="0"/>
              </a:rPr>
              <a:t>nd</a:t>
            </a:r>
            <a:r>
              <a:rPr lang="en-US" sz="1700" dirty="0">
                <a:latin typeface="Arial Narrow" pitchFamily="34" charset="0"/>
              </a:rPr>
              <a:t> grade, line up numbers on the right to add/</a:t>
            </a:r>
            <a:r>
              <a:rPr lang="en-US" sz="1700" dirty="0" err="1">
                <a:latin typeface="Arial Narrow" pitchFamily="34" charset="0"/>
              </a:rPr>
              <a:t>subt</a:t>
            </a:r>
            <a:r>
              <a:rPr lang="en-US" sz="1700" dirty="0">
                <a:latin typeface="Arial Narrow" pitchFamily="34" charset="0"/>
              </a:rPr>
              <a:t> – but in 4</a:t>
            </a:r>
            <a:r>
              <a:rPr lang="en-US" sz="1700" baseline="30000" dirty="0">
                <a:latin typeface="Arial Narrow" pitchFamily="34" charset="0"/>
              </a:rPr>
              <a:t>th</a:t>
            </a:r>
            <a:r>
              <a:rPr lang="en-US" sz="1700" dirty="0">
                <a:latin typeface="Arial Narrow" pitchFamily="34" charset="0"/>
              </a:rPr>
              <a:t>, line up decimals to compare? </a:t>
            </a:r>
          </a:p>
          <a:p>
            <a:pPr lvl="1">
              <a:buFont typeface="Wingdings" pitchFamily="2" charset="2"/>
              <a:buChar char="Ø"/>
            </a:pPr>
            <a:r>
              <a:rPr lang="en-US" sz="1700" dirty="0">
                <a:latin typeface="Arial Narrow" pitchFamily="34" charset="0"/>
              </a:rPr>
              <a:t>True understanding of place value greatly exceeds these superficial ideas. </a:t>
            </a:r>
          </a:p>
          <a:p>
            <a:pPr>
              <a:buFont typeface="Arial" pitchFamily="34" charset="0"/>
              <a:buChar char="•"/>
            </a:pPr>
            <a:r>
              <a:rPr lang="en-US" sz="1700" dirty="0">
                <a:latin typeface="Arial Narrow" pitchFamily="34" charset="0"/>
              </a:rPr>
              <a:t>(8</a:t>
            </a:r>
            <a:r>
              <a:rPr lang="en-US" sz="1700" baseline="30000" dirty="0">
                <a:latin typeface="Arial Narrow" pitchFamily="34" charset="0"/>
              </a:rPr>
              <a:t>th</a:t>
            </a:r>
            <a:r>
              <a:rPr lang="en-US" sz="1700" dirty="0">
                <a:latin typeface="Arial Narrow" pitchFamily="34" charset="0"/>
              </a:rPr>
              <a:t> bullet) It is not always necessary to firmly establish the mathematics, prior to providing problem solving situation</a:t>
            </a:r>
          </a:p>
          <a:p>
            <a:pPr lvl="1">
              <a:buFont typeface="Wingdings" pitchFamily="2" charset="2"/>
              <a:buChar char="Ø"/>
            </a:pPr>
            <a:r>
              <a:rPr lang="en-US" sz="1700" dirty="0">
                <a:latin typeface="Arial Narrow" pitchFamily="34" charset="0"/>
              </a:rPr>
              <a:t>making sense of the mathematics through problem situations is frequently neglected, when in fact the problem can actually assist students in learning the relevant mathematics. </a:t>
            </a:r>
          </a:p>
          <a:p>
            <a:pPr lvl="1">
              <a:buFont typeface="Wingdings" pitchFamily="2" charset="2"/>
              <a:buChar char="Ø"/>
            </a:pPr>
            <a:r>
              <a:rPr lang="en-US" sz="1700" dirty="0">
                <a:latin typeface="Arial Narrow" pitchFamily="34" charset="0"/>
              </a:rPr>
              <a:t>In mathematics, we often give the mathematics and demonstrate how you do it, and then explain why it is needed, and then give them a problem that will use that type of mathematics</a:t>
            </a:r>
          </a:p>
          <a:p>
            <a:pPr lvl="2">
              <a:buFont typeface="Wingdings" pitchFamily="2" charset="2"/>
              <a:buChar char="q"/>
            </a:pPr>
            <a:r>
              <a:rPr lang="en-US" sz="1700" dirty="0">
                <a:latin typeface="Arial Narrow" pitchFamily="34" charset="0"/>
              </a:rPr>
              <a:t> but it is important to reverse this process, give them the problem and let them bring to the table what they know, let them find the mathematics…allow the productive struggle </a:t>
            </a:r>
            <a:endParaRPr lang="en-US" sz="1700" dirty="0" smtClean="0">
              <a:latin typeface="Arial Narrow" pitchFamily="34" charset="0"/>
            </a:endParaRPr>
          </a:p>
          <a:p>
            <a:pPr lvl="2">
              <a:buFont typeface="Wingdings" pitchFamily="2" charset="2"/>
              <a:buChar char="q"/>
            </a:pPr>
            <a:r>
              <a:rPr lang="en-US" sz="1700" dirty="0" smtClean="0">
                <a:latin typeface="Arial Narrow" pitchFamily="34" charset="0"/>
              </a:rPr>
              <a:t>Great </a:t>
            </a:r>
            <a:r>
              <a:rPr lang="en-US" sz="1700" dirty="0">
                <a:latin typeface="Arial Narrow" pitchFamily="34" charset="0"/>
              </a:rPr>
              <a:t>way to diagnose what students are bringing to the unit, demonstrates the variety among students in what they are bringing, and enables us to productively sketch our plan…you might be surprised that you may not have to sketch out as much as you thought…and may open your mind to seeing different approaches to a problem.</a:t>
            </a:r>
          </a:p>
          <a:p>
            <a:pPr>
              <a:buFont typeface="Arial" pitchFamily="34" charset="0"/>
              <a:buChar char="•"/>
            </a:pP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2AA5862B-2CBC-4E74-9803-03612EC40D73}"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708" indent="-174708">
              <a:buFont typeface="Arial" pitchFamily="34" charset="0"/>
              <a:buChar char="•"/>
            </a:pPr>
            <a:r>
              <a:rPr lang="en-US" sz="1600" dirty="0"/>
              <a:t>Friday, October 12 I redelivered this announcement from our assessment division via the </a:t>
            </a:r>
            <a:r>
              <a:rPr lang="en-US" sz="1600" dirty="0" err="1"/>
              <a:t>listserve</a:t>
            </a:r>
            <a:endParaRPr lang="en-US" sz="1600" dirty="0"/>
          </a:p>
          <a:p>
            <a:pPr marL="174708" indent="-174708">
              <a:buFont typeface="Arial" pitchFamily="34" charset="0"/>
              <a:buChar char="•"/>
            </a:pPr>
            <a:r>
              <a:rPr lang="en-US" sz="1600" dirty="0"/>
              <a:t>James and I also addressed this in the Coordinate Algebra &amp; Accelerated Coordinate Algebra/Analytic Geometry B Unit 6 webinar on October 11.</a:t>
            </a:r>
          </a:p>
          <a:p>
            <a:pPr marL="174708" indent="-174708">
              <a:buFont typeface="Arial" pitchFamily="34" charset="0"/>
              <a:buChar char="•"/>
            </a:pPr>
            <a:r>
              <a:rPr lang="en-US" sz="1600" dirty="0"/>
              <a:t>Announcement regarding a necessary revision in the Coordinate Algebra EOCT Study Guide.</a:t>
            </a:r>
          </a:p>
          <a:p>
            <a:pPr marL="640594" lvl="1" indent="-174708">
              <a:buFont typeface="Wingdings" pitchFamily="2" charset="2"/>
              <a:buChar char="Ø"/>
            </a:pPr>
            <a:r>
              <a:rPr lang="en-US" sz="1600" i="1" dirty="0"/>
              <a:t>Summarize the announcement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74925" y="309563"/>
            <a:ext cx="1860550" cy="1395412"/>
          </a:xfrm>
        </p:spPr>
      </p:sp>
      <p:sp>
        <p:nvSpPr>
          <p:cNvPr id="3" name="Notes Placeholder 2"/>
          <p:cNvSpPr>
            <a:spLocks noGrp="1"/>
          </p:cNvSpPr>
          <p:nvPr>
            <p:ph type="body" idx="1"/>
          </p:nvPr>
        </p:nvSpPr>
        <p:spPr>
          <a:xfrm>
            <a:off x="233680" y="1781810"/>
            <a:ext cx="6543040" cy="6817360"/>
          </a:xfrm>
        </p:spPr>
        <p:txBody>
          <a:bodyPr>
            <a:normAutofit/>
          </a:bodyPr>
          <a:lstStyle/>
          <a:p>
            <a:pPr marL="174708" indent="-174708">
              <a:buFont typeface="Arial" pitchFamily="34" charset="0"/>
              <a:buChar char="•"/>
            </a:pPr>
            <a:r>
              <a:rPr lang="en-US" sz="1600" dirty="0"/>
              <a:t>Here is how the standard reads…clearly does not define a method to fit a function to data</a:t>
            </a:r>
          </a:p>
          <a:p>
            <a:pPr marL="640594" lvl="1" indent="-174708">
              <a:buFont typeface="Wingdings" pitchFamily="2" charset="2"/>
              <a:buChar char="Ø"/>
            </a:pPr>
            <a:r>
              <a:rPr lang="en-US" sz="1600" dirty="0"/>
              <a:t>This discrepancy was brought to our attention by “you” (Lynn Skinner was first email)</a:t>
            </a:r>
          </a:p>
          <a:p>
            <a:pPr marL="640594" lvl="1" indent="-174708">
              <a:buFont typeface="Wingdings" pitchFamily="2" charset="2"/>
              <a:buChar char="Ø"/>
            </a:pPr>
            <a:r>
              <a:rPr lang="en-US" sz="1600" dirty="0"/>
              <a:t>So, first, very appreciative of your communication to let us know</a:t>
            </a:r>
          </a:p>
          <a:p>
            <a:pPr marL="640594" lvl="1" indent="-174708">
              <a:buFont typeface="Wingdings" pitchFamily="2" charset="2"/>
              <a:buChar char="Ø"/>
            </a:pPr>
            <a:r>
              <a:rPr lang="en-US" sz="1600" dirty="0"/>
              <a:t>And second, we need that communication to continue</a:t>
            </a:r>
          </a:p>
          <a:p>
            <a:pPr marL="1106481" lvl="2" indent="-174708">
              <a:buFont typeface="Wingdings" pitchFamily="2" charset="2"/>
              <a:buChar char="q"/>
            </a:pPr>
            <a:r>
              <a:rPr lang="en-US" sz="1600" dirty="0"/>
              <a:t>Because I am no longer teaching this curriculum as I was with GPS…and I need as much of that real connection as I can possibly get without being in the classroom </a:t>
            </a:r>
            <a:endParaRPr lang="en-US" sz="1600" dirty="0" smtClean="0"/>
          </a:p>
          <a:p>
            <a:pPr marL="1106481" lvl="2" indent="-174708">
              <a:buFont typeface="Wingdings" pitchFamily="2" charset="2"/>
              <a:buChar char="q"/>
            </a:pPr>
            <a:r>
              <a:rPr lang="en-US" sz="1600" dirty="0" smtClean="0"/>
              <a:t>Honestly</a:t>
            </a:r>
            <a:r>
              <a:rPr lang="en-US" sz="1600" dirty="0"/>
              <a:t>, it did not jump out at me when I initially went through the EOCT study guide, because we had taught median-median with GPS in Mathematics II (which clearly defined median-median as a method)</a:t>
            </a:r>
          </a:p>
          <a:p>
            <a:pPr marL="174708" indent="-174708" defTabSz="931774">
              <a:buFont typeface="Arial" pitchFamily="34" charset="0"/>
              <a:buChar char="•"/>
            </a:pPr>
            <a:r>
              <a:rPr lang="en-US" sz="1600" dirty="0"/>
              <a:t>If you look at this entire cluster (and I really feel it the philosophy of the entire CCSS), it is about doing what makes sense (not a prescribed method)</a:t>
            </a:r>
          </a:p>
          <a:p>
            <a:pPr marL="640594" lvl="1" indent="-174708" defTabSz="931774">
              <a:buFont typeface="Wingdings" pitchFamily="2" charset="2"/>
              <a:buChar char="Ø"/>
            </a:pPr>
            <a:r>
              <a:rPr lang="en-US" sz="1600" dirty="0"/>
              <a:t>and at this stage, it makes sense for students to eye-ball and use technology.</a:t>
            </a:r>
          </a:p>
          <a:p>
            <a:pPr marL="640594" lvl="1" indent="-174708" defTabSz="931774">
              <a:buFont typeface="Wingdings" pitchFamily="2" charset="2"/>
              <a:buChar char="Ø"/>
            </a:pPr>
            <a:r>
              <a:rPr lang="en-US" sz="1600" dirty="0"/>
              <a:t>Certainly can use median-median, but I found it very difficult to teach for understanding for students at this grade/age level (easy to resort to a list of procedures, without any understanding)</a:t>
            </a:r>
          </a:p>
          <a:p>
            <a:pPr marL="931774" lvl="2"/>
            <a:endParaRPr lang="en-US" baseline="0" dirty="0" smtClean="0"/>
          </a:p>
          <a:p>
            <a:pPr marL="640594" lvl="1" indent="-174708">
              <a:buFont typeface="Wingdings" pitchFamily="2" charset="2"/>
              <a:buChar char="Ø"/>
            </a:pPr>
            <a:endParaRPr lang="en-US" dirty="0"/>
          </a:p>
        </p:txBody>
      </p:sp>
      <p:sp>
        <p:nvSpPr>
          <p:cNvPr id="4" name="Slide Number Placeholder 3"/>
          <p:cNvSpPr>
            <a:spLocks noGrp="1"/>
          </p:cNvSpPr>
          <p:nvPr>
            <p:ph type="sldNum" sz="quarter" idx="10"/>
          </p:nvPr>
        </p:nvSpPr>
        <p:spPr/>
        <p:txBody>
          <a:bodyPr/>
          <a:lstStyle/>
          <a:p>
            <a:fld id="{39F6646F-5BAB-4F50-A23F-68A594014731}" type="slidenum">
              <a:rPr lang="en-US" smtClean="0"/>
              <a:t>9</a:t>
            </a:fld>
            <a:endParaRPr lang="en-US"/>
          </a:p>
        </p:txBody>
      </p:sp>
    </p:spTree>
    <p:extLst>
      <p:ext uri="{BB962C8B-B14F-4D97-AF65-F5344CB8AC3E}">
        <p14:creationId xmlns:p14="http://schemas.microsoft.com/office/powerpoint/2010/main" val="687229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ACA04CC-BC9D-4AD2-ADAF-9C122938CFF3}"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D98DF52-70EB-4B74-BC2D-8EA5BA3745F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531978C-501E-410B-ADFC-DB048B99F442}"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933A5123-316C-4683-B862-633E88DEAA3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9E06EF-DEBE-403B-B80D-8EE783B70ACF}"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95FE3F65-852C-493D-983C-9969A50EAED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3_Custom Layout">
    <p:spTree>
      <p:nvGrpSpPr>
        <p:cNvPr id="1" name=""/>
        <p:cNvGrpSpPr/>
        <p:nvPr/>
      </p:nvGrpSpPr>
      <p:grpSpPr>
        <a:xfrm>
          <a:off x="0" y="0"/>
          <a:ext cx="0" cy="0"/>
          <a:chOff x="0" y="0"/>
          <a:chExt cx="0" cy="0"/>
        </a:xfrm>
      </p:grpSpPr>
      <p:grpSp>
        <p:nvGrpSpPr>
          <p:cNvPr id="2" name="Group 31"/>
          <p:cNvGrpSpPr>
            <a:grpSpLocks/>
          </p:cNvGrpSpPr>
          <p:nvPr/>
        </p:nvGrpSpPr>
        <p:grpSpPr bwMode="auto">
          <a:xfrm>
            <a:off x="0" y="0"/>
            <a:ext cx="9144000" cy="1289050"/>
            <a:chOff x="0" y="-3175"/>
            <a:chExt cx="9144000" cy="1289050"/>
          </a:xfrm>
        </p:grpSpPr>
        <p:pic>
          <p:nvPicPr>
            <p:cNvPr id="3" name="Picture 9" descr="_0015_16.jpg"/>
            <p:cNvPicPr>
              <a:picLocks noChangeAspect="1"/>
            </p:cNvPicPr>
            <p:nvPr/>
          </p:nvPicPr>
          <p:blipFill>
            <a:blip r:embed="rId2" cstate="print"/>
            <a:srcRect b="4274"/>
            <a:stretch>
              <a:fillRect/>
            </a:stretch>
          </p:blipFill>
          <p:spPr bwMode="auto">
            <a:xfrm>
              <a:off x="0" y="0"/>
              <a:ext cx="9144000" cy="1282700"/>
            </a:xfrm>
            <a:prstGeom prst="rect">
              <a:avLst/>
            </a:prstGeom>
            <a:noFill/>
            <a:ln w="9525">
              <a:noFill/>
              <a:miter lim="800000"/>
              <a:headEnd/>
              <a:tailEnd/>
            </a:ln>
          </p:spPr>
        </p:pic>
        <p:sp>
          <p:nvSpPr>
            <p:cNvPr id="4" name="Freeform 21"/>
            <p:cNvSpPr>
              <a:spLocks/>
            </p:cNvSpPr>
            <p:nvPr/>
          </p:nvSpPr>
          <p:spPr bwMode="auto">
            <a:xfrm>
              <a:off x="1371600" y="-3175"/>
              <a:ext cx="7256463" cy="1289050"/>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chemeClr val="bg1"/>
            </a:solidFill>
            <a:ln w="9525" cap="flat" cmpd="sng">
              <a:noFill/>
              <a:prstDash val="solid"/>
              <a:round/>
              <a:headEnd/>
              <a:tailEnd/>
            </a:ln>
            <a:effectLst/>
          </p:spPr>
          <p:txBody>
            <a:bodyPr wrap="none" anchor="ctr"/>
            <a:lstStyle/>
            <a:p>
              <a:pPr algn="ctr" fontAlgn="auto">
                <a:spcBef>
                  <a:spcPts val="0"/>
                </a:spcBef>
                <a:spcAft>
                  <a:spcPts val="0"/>
                </a:spcAft>
                <a:defRPr/>
              </a:pPr>
              <a:endParaRPr lang="en-US" dirty="0">
                <a:latin typeface="Arial" pitchFamily="-108" charset="0"/>
                <a:ea typeface="ＭＳ Ｐゴシック" charset="-128"/>
                <a:cs typeface="+mn-cs"/>
              </a:endParaRPr>
            </a:p>
          </p:txBody>
        </p:sp>
        <p:sp>
          <p:nvSpPr>
            <p:cNvPr id="5" name="Freeform 21"/>
            <p:cNvSpPr>
              <a:spLocks/>
            </p:cNvSpPr>
            <p:nvPr/>
          </p:nvSpPr>
          <p:spPr bwMode="auto">
            <a:xfrm>
              <a:off x="0" y="0"/>
              <a:ext cx="7239000" cy="1285875"/>
            </a:xfrm>
            <a:custGeom>
              <a:avLst/>
              <a:gdLst/>
              <a:ahLst/>
              <a:cxnLst>
                <a:cxn ang="0">
                  <a:pos x="0" y="0"/>
                </a:cxn>
                <a:cxn ang="0">
                  <a:pos x="3216" y="0"/>
                </a:cxn>
                <a:cxn ang="0">
                  <a:pos x="4560" y="810"/>
                </a:cxn>
                <a:cxn ang="0">
                  <a:pos x="0" y="810"/>
                </a:cxn>
                <a:cxn ang="0">
                  <a:pos x="0" y="0"/>
                </a:cxn>
              </a:cxnLst>
              <a:rect l="0" t="0" r="r" b="b"/>
              <a:pathLst>
                <a:path w="4560" h="810">
                  <a:moveTo>
                    <a:pt x="0" y="0"/>
                  </a:moveTo>
                  <a:lnTo>
                    <a:pt x="3216" y="0"/>
                  </a:lnTo>
                  <a:lnTo>
                    <a:pt x="4560" y="810"/>
                  </a:lnTo>
                  <a:lnTo>
                    <a:pt x="0" y="810"/>
                  </a:lnTo>
                  <a:lnTo>
                    <a:pt x="0" y="0"/>
                  </a:lnTo>
                  <a:close/>
                </a:path>
              </a:pathLst>
            </a:custGeom>
            <a:solidFill>
              <a:srgbClr val="0091B2"/>
            </a:solidFill>
            <a:ln w="9525" cap="flat" cmpd="sng">
              <a:noFill/>
              <a:prstDash val="solid"/>
              <a:round/>
              <a:headEnd/>
              <a:tailEnd/>
            </a:ln>
            <a:effectLst/>
          </p:spPr>
          <p:txBody>
            <a:bodyPr wrap="none" anchor="ctr"/>
            <a:lstStyle/>
            <a:p>
              <a:pPr algn="ctr" fontAlgn="auto">
                <a:spcBef>
                  <a:spcPts val="0"/>
                </a:spcBef>
                <a:spcAft>
                  <a:spcPts val="0"/>
                </a:spcAft>
                <a:defRPr/>
              </a:pPr>
              <a:endParaRPr lang="en-US" dirty="0">
                <a:latin typeface="Arial" pitchFamily="-108" charset="0"/>
                <a:ea typeface="ＭＳ Ｐゴシック" charset="-128"/>
                <a:cs typeface="+mn-cs"/>
              </a:endParaRPr>
            </a:p>
          </p:txBody>
        </p:sp>
      </p:grpSp>
      <p:sp>
        <p:nvSpPr>
          <p:cNvPr id="6" name="Slide Number Placeholder 2"/>
          <p:cNvSpPr>
            <a:spLocks noGrp="1"/>
          </p:cNvSpPr>
          <p:nvPr>
            <p:ph type="sldNum" sz="quarter" idx="10"/>
          </p:nvPr>
        </p:nvSpPr>
        <p:spPr>
          <a:xfrm>
            <a:off x="6553200" y="6356350"/>
            <a:ext cx="2133600" cy="365125"/>
          </a:xfrm>
        </p:spPr>
        <p:txBody>
          <a:bodyPr/>
          <a:lstStyle>
            <a:lvl1pPr>
              <a:defRPr>
                <a:solidFill>
                  <a:schemeClr val="bg1">
                    <a:lumMod val="65000"/>
                  </a:schemeClr>
                </a:solidFill>
                <a:latin typeface="Arial" pitchFamily="34" charset="0"/>
                <a:ea typeface="ＭＳ Ｐゴシック" charset="-128"/>
                <a:cs typeface="+mn-cs"/>
              </a:defRPr>
            </a:lvl1pPr>
          </a:lstStyle>
          <a:p>
            <a:pPr>
              <a:defRPr/>
            </a:pPr>
            <a:fld id="{8000367C-1C75-4E78-847F-620A4C0A10C9}" type="slidenum">
              <a:rPr lang="en-US"/>
              <a:pPr>
                <a:defRPr/>
              </a:pPr>
              <a:t>‹#›</a:t>
            </a:fld>
            <a:endParaRPr lang="en-US"/>
          </a:p>
        </p:txBody>
      </p:sp>
      <p:sp>
        <p:nvSpPr>
          <p:cNvPr id="7"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Arial" pitchFamily="34" charset="0"/>
                <a:ea typeface="ＭＳ Ｐゴシック" charset="-128"/>
                <a:cs typeface="+mn-cs"/>
              </a:defRPr>
            </a:lvl1pPr>
          </a:lstStyle>
          <a:p>
            <a:pPr>
              <a:defRPr/>
            </a:pPr>
            <a:endParaRPr lang="en-US"/>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438EC1-B37D-4847-8DA7-96DE2B90E0D2}"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A2B88BF-E5F7-4AEA-93B0-AE970A86627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798129C-B580-41A8-98AC-FD2E58AA1026}" type="datetimeFigureOut">
              <a:rPr lang="en-US"/>
              <a:pPr>
                <a:defRPr/>
              </a:pPr>
              <a:t>10/24/2012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3C8ADDEC-4422-4937-9AD3-1322544248A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6535584-C0EF-4EAC-9A9F-F109FD7C246F}"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A3B6366E-89EF-4236-B43C-F54DF0150C3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7800688-CB8B-413A-B00B-6442EC22BFE1}" type="datetimeFigureOut">
              <a:rPr lang="en-US"/>
              <a:pPr>
                <a:defRPr/>
              </a:pPr>
              <a:t>10/24/2012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E29A7BBA-A47F-404D-8F49-AA005948550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CBF9469-3C3A-41D7-9EDC-30D43723C686}" type="datetimeFigureOut">
              <a:rPr lang="en-US"/>
              <a:pPr>
                <a:defRPr/>
              </a:pPr>
              <a:t>10/24/2012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5A9A7293-5231-4F93-B986-A54DEB6656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666C47C-2D1A-4B77-810B-E60895D7E646}" type="datetimeFigureOut">
              <a:rPr lang="en-US"/>
              <a:pPr>
                <a:defRPr/>
              </a:pPr>
              <a:t>10/24/2012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882D7838-FC3C-442F-802D-7D1024CCE0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DC3BE3-CFE3-44CD-81DD-F34C1753D9A3}"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4083DFBB-24CA-4F9F-9584-F9A9521AC36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5754EB-CE01-4C08-8D7F-0AEA223BF362}" type="datetimeFigureOut">
              <a:rPr lang="en-US"/>
              <a:pPr>
                <a:defRPr/>
              </a:pPr>
              <a:t>10/24/2012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33E8A43-B141-48AB-BEF7-913FB0137DC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cs typeface="+mn-cs"/>
              </a:defRPr>
            </a:lvl1pPr>
          </a:lstStyle>
          <a:p>
            <a:pPr>
              <a:defRPr/>
            </a:pPr>
            <a:fld id="{B57111A9-9EAC-4B4E-B2A2-9B2D38E4F5D9}" type="datetimeFigureOut">
              <a:rPr lang="en-US"/>
              <a:pPr>
                <a:defRPr/>
              </a:pPr>
              <a:t>10/24/2012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cs typeface="+mn-cs"/>
              </a:defRPr>
            </a:lvl1pPr>
          </a:lstStyle>
          <a:p>
            <a:pPr>
              <a:defRPr/>
            </a:pPr>
            <a:fld id="{EFED8A2A-9788-4A3F-BB69-93163E89A70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ctr" rtl="0" eaLnBrk="0" fontAlgn="base" hangingPunct="0">
        <a:spcBef>
          <a:spcPct val="0"/>
        </a:spcBef>
        <a:spcAft>
          <a:spcPct val="0"/>
        </a:spcAft>
        <a:defRPr sz="4400" b="1" kern="1200">
          <a:solidFill>
            <a:schemeClr val="tx1"/>
          </a:solidFill>
          <a:latin typeface="+mj-lt"/>
          <a:ea typeface="+mj-ea"/>
          <a:cs typeface="+mj-cs"/>
        </a:defRPr>
      </a:lvl1pPr>
      <a:lvl2pPr algn="ctr" rtl="0" eaLnBrk="0" fontAlgn="base" hangingPunct="0">
        <a:spcBef>
          <a:spcPct val="0"/>
        </a:spcBef>
        <a:spcAft>
          <a:spcPct val="0"/>
        </a:spcAft>
        <a:defRPr sz="4400" b="1">
          <a:solidFill>
            <a:schemeClr val="tx1"/>
          </a:solidFill>
          <a:latin typeface="Calibri" pitchFamily="34" charset="0"/>
        </a:defRPr>
      </a:lvl2pPr>
      <a:lvl3pPr algn="ctr" rtl="0" eaLnBrk="0" fontAlgn="base" hangingPunct="0">
        <a:spcBef>
          <a:spcPct val="0"/>
        </a:spcBef>
        <a:spcAft>
          <a:spcPct val="0"/>
        </a:spcAft>
        <a:defRPr sz="4400" b="1">
          <a:solidFill>
            <a:schemeClr val="tx1"/>
          </a:solidFill>
          <a:latin typeface="Calibri" pitchFamily="34" charset="0"/>
        </a:defRPr>
      </a:lvl3pPr>
      <a:lvl4pPr algn="ctr" rtl="0" eaLnBrk="0" fontAlgn="base" hangingPunct="0">
        <a:spcBef>
          <a:spcPct val="0"/>
        </a:spcBef>
        <a:spcAft>
          <a:spcPct val="0"/>
        </a:spcAft>
        <a:defRPr sz="4400" b="1">
          <a:solidFill>
            <a:schemeClr val="tx1"/>
          </a:solidFill>
          <a:latin typeface="Calibri" pitchFamily="34" charset="0"/>
        </a:defRPr>
      </a:lvl4pPr>
      <a:lvl5pPr algn="ctr" rtl="0" eaLnBrk="0" fontAlgn="base" hangingPunct="0">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mailto:jpratt@doe.k12.ga.u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mailto:jpratt@doe.k12.ga.u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Guides.aspx"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143000"/>
            <a:ext cx="7696200" cy="4267200"/>
          </a:xfrm>
        </p:spPr>
        <p:txBody>
          <a:bodyPr/>
          <a:lstStyle/>
          <a:p>
            <a:pPr eaLnBrk="1" hangingPunct="1">
              <a:defRPr/>
            </a:pPr>
            <a:r>
              <a:rPr lang="en-US" sz="36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2012 GCSM Fall Conference</a:t>
            </a:r>
          </a:p>
          <a:p>
            <a:pPr eaLnBrk="1" hangingPunct="1">
              <a:defRPr/>
            </a:pPr>
            <a:r>
              <a:rPr lang="en-US" dirty="0" err="1" smtClean="0">
                <a:solidFill>
                  <a:schemeClr val="tx1"/>
                </a:solidFill>
                <a:latin typeface="Arial Narrow" pitchFamily="34" charset="0"/>
              </a:rPr>
              <a:t>GaDOE</a:t>
            </a:r>
            <a:r>
              <a:rPr lang="en-US" dirty="0" smtClean="0">
                <a:solidFill>
                  <a:schemeClr val="tx1"/>
                </a:solidFill>
                <a:latin typeface="Arial Narrow" pitchFamily="34" charset="0"/>
              </a:rPr>
              <a:t> Curriculum Updates</a:t>
            </a:r>
          </a:p>
          <a:p>
            <a:pPr eaLnBrk="1" hangingPunct="1">
              <a:defRPr/>
            </a:pPr>
            <a:r>
              <a:rPr lang="en-US" sz="2800" dirty="0" smtClean="0">
                <a:solidFill>
                  <a:schemeClr val="tx1"/>
                </a:solidFill>
                <a:latin typeface="Arial Narrow" pitchFamily="34" charset="0"/>
              </a:rPr>
              <a:t>October  17, 2012</a:t>
            </a:r>
          </a:p>
          <a:p>
            <a:pPr eaLnBrk="1" hangingPunct="1">
              <a:defRPr/>
            </a:pPr>
            <a:endParaRPr lang="en-US" dirty="0" smtClean="0">
              <a:latin typeface="Arial Narrow" pitchFamily="34" charset="0"/>
            </a:endParaRPr>
          </a:p>
          <a:p>
            <a:pPr eaLnBrk="1" hangingPunct="1">
              <a:defRPr/>
            </a:pPr>
            <a:endParaRPr lang="en-US" dirty="0" smtClean="0">
              <a:latin typeface="Arial Narrow" pitchFamily="34" charset="0"/>
            </a:endParaRPr>
          </a:p>
          <a:p>
            <a:pPr eaLnBrk="1" hangingPunct="1">
              <a:defRPr/>
            </a:pPr>
            <a:r>
              <a:rPr lang="en-US" sz="2400" b="1" dirty="0" smtClean="0">
                <a:solidFill>
                  <a:schemeClr val="tx1"/>
                </a:solidFill>
                <a:latin typeface="Arial Narrow" pitchFamily="34" charset="0"/>
              </a:rPr>
              <a:t>Brooke Kline</a:t>
            </a:r>
          </a:p>
          <a:p>
            <a:pPr eaLnBrk="1" hangingPunct="1">
              <a:defRPr/>
            </a:pPr>
            <a:r>
              <a:rPr lang="en-US" sz="2400" dirty="0" smtClean="0">
                <a:solidFill>
                  <a:schemeClr val="tx1"/>
                </a:solidFill>
                <a:latin typeface="Arial Narrow" pitchFamily="34" charset="0"/>
              </a:rPr>
              <a:t>Lead Program Specialist for Mathematics</a:t>
            </a:r>
          </a:p>
          <a:p>
            <a:pPr eaLnBrk="1" hangingPunct="1">
              <a:defRPr/>
            </a:pPr>
            <a:r>
              <a:rPr lang="en-US" sz="2400" dirty="0" smtClean="0">
                <a:latin typeface="Arial Narrow" pitchFamily="34" charset="0"/>
                <a:hlinkClick r:id="rId3"/>
              </a:rPr>
              <a:t>bkline@doe.k12.ga.us</a:t>
            </a:r>
            <a:r>
              <a:rPr lang="en-US" sz="2400" dirty="0" smtClean="0">
                <a:latin typeface="Arial Narrow" pitchFamily="34" charset="0"/>
              </a:rPr>
              <a:t> </a:t>
            </a:r>
          </a:p>
          <a:p>
            <a:pPr eaLnBrk="1" hangingPunct="1">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457410" y="387495"/>
            <a:ext cx="8229182" cy="638607"/>
          </a:xfrm>
        </p:spPr>
        <p:txBody>
          <a:bodyPr/>
          <a:lstStyle/>
          <a:p>
            <a:r>
              <a:rPr lang="en-US" sz="3200" dirty="0" smtClean="0">
                <a:latin typeface="Times New Roman" pitchFamily="18" charset="0"/>
                <a:cs typeface="Times New Roman" pitchFamily="18" charset="0"/>
              </a:rPr>
              <a:t>Review of Improvement in National Assessments by States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E76CD521-A0E3-467F-A8D7-EA4F3D5E27E3}" type="slidenum">
              <a:rPr lang="en-US" smtClean="0"/>
              <a:pPr>
                <a:defRPr/>
              </a:pPr>
              <a:t>10</a:t>
            </a:fld>
            <a:endParaRPr lang="en-US" dirty="0"/>
          </a:p>
        </p:txBody>
      </p:sp>
      <p:pic>
        <p:nvPicPr>
          <p:cNvPr id="2053" name="Content Placeholder 7" descr="USA_NamesPrint.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410" y="274927"/>
            <a:ext cx="8229182" cy="638607"/>
          </a:xfrm>
        </p:spPr>
        <p:txBody>
          <a:bodyPr/>
          <a:lstStyle/>
          <a:p>
            <a:r>
              <a:rPr lang="en-US" sz="3700" dirty="0" smtClean="0">
                <a:latin typeface="Times New Roman" pitchFamily="18" charset="0"/>
                <a:cs typeface="Times New Roman" pitchFamily="18" charset="0"/>
              </a:rPr>
              <a:t>States with Improved SAT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1A8E6C23-EC18-494B-8C13-0162606BCB9F}" type="slidenum">
              <a:rPr lang="en-US" smtClean="0"/>
              <a:pPr>
                <a:defRPr/>
              </a:pPr>
              <a:t>11</a:t>
            </a:fld>
            <a:endParaRPr lang="en-US" dirty="0"/>
          </a:p>
        </p:txBody>
      </p:sp>
      <p:pic>
        <p:nvPicPr>
          <p:cNvPr id="3077" name="Content Placeholder 6" descr="2011_2012_SAT_Map_v1.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42789" y="487075"/>
            <a:ext cx="8229182" cy="638607"/>
          </a:xfrm>
        </p:spPr>
        <p:txBody>
          <a:bodyPr/>
          <a:lstStyle/>
          <a:p>
            <a:r>
              <a:rPr lang="en-US" sz="3200" dirty="0" smtClean="0">
                <a:latin typeface="Times New Roman" pitchFamily="18" charset="0"/>
                <a:cs typeface="Times New Roman" pitchFamily="18" charset="0"/>
              </a:rPr>
              <a:t>States with Improved SAT </a:t>
            </a:r>
            <a:r>
              <a:rPr lang="en-US" sz="3200" u="sng" dirty="0" smtClean="0">
                <a:latin typeface="Times New Roman" pitchFamily="18" charset="0"/>
                <a:cs typeface="Times New Roman" pitchFamily="18" charset="0"/>
              </a:rPr>
              <a:t>and</a:t>
            </a:r>
            <a:r>
              <a:rPr lang="en-US" sz="3200" dirty="0" smtClean="0">
                <a:latin typeface="Times New Roman" pitchFamily="18" charset="0"/>
                <a:cs typeface="Times New Roman" pitchFamily="18" charset="0"/>
              </a:rPr>
              <a:t> ACT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751C092D-D1E0-470D-A87C-B253F435B458}" type="slidenum">
              <a:rPr lang="en-US" smtClean="0"/>
              <a:pPr>
                <a:defRPr/>
              </a:pPr>
              <a:t>12</a:t>
            </a:fld>
            <a:endParaRPr lang="en-US" dirty="0"/>
          </a:p>
        </p:txBody>
      </p:sp>
      <p:pic>
        <p:nvPicPr>
          <p:cNvPr id="4101" name="Content Placeholder 7" descr="2011_2012_SAT_ACT_Map_v1.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410" y="274927"/>
            <a:ext cx="8229182" cy="638607"/>
          </a:xfrm>
        </p:spPr>
        <p:txBody>
          <a:bodyPr/>
          <a:lstStyle/>
          <a:p>
            <a:r>
              <a:rPr lang="en-US" sz="3700" dirty="0" smtClean="0">
                <a:latin typeface="Times New Roman" pitchFamily="18" charset="0"/>
                <a:cs typeface="Times New Roman" pitchFamily="18" charset="0"/>
              </a:rPr>
              <a:t>States with Improved SAT, ACT, </a:t>
            </a:r>
            <a:r>
              <a:rPr lang="en-US" sz="3700" u="sng" dirty="0" smtClean="0">
                <a:latin typeface="Times New Roman" pitchFamily="18" charset="0"/>
                <a:cs typeface="Times New Roman" pitchFamily="18" charset="0"/>
              </a:rPr>
              <a:t>and</a:t>
            </a:r>
            <a:r>
              <a:rPr lang="en-US" sz="3700" dirty="0" smtClean="0">
                <a:latin typeface="Times New Roman" pitchFamily="18" charset="0"/>
                <a:cs typeface="Times New Roman" pitchFamily="18" charset="0"/>
              </a:rPr>
              <a:t> AP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86CDC7DD-E9F2-4F53-8DEA-F089338BF2E0}" type="slidenum">
              <a:rPr lang="en-US" smtClean="0"/>
              <a:pPr>
                <a:defRPr/>
              </a:pPr>
              <a:t>13</a:t>
            </a:fld>
            <a:endParaRPr lang="en-US" dirty="0"/>
          </a:p>
        </p:txBody>
      </p:sp>
      <p:pic>
        <p:nvPicPr>
          <p:cNvPr id="5125" name="Content Placeholder 7" descr="2011_2012_SAT_ACT_AP_Map_v1.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410" y="274927"/>
            <a:ext cx="8229182" cy="638607"/>
          </a:xfrm>
        </p:spPr>
        <p:txBody>
          <a:bodyPr/>
          <a:lstStyle/>
          <a:p>
            <a:r>
              <a:rPr lang="en-US" sz="3700" dirty="0" smtClean="0">
                <a:latin typeface="Times New Roman" pitchFamily="18" charset="0"/>
                <a:cs typeface="Times New Roman" pitchFamily="18" charset="0"/>
              </a:rPr>
              <a:t>States with Improved</a:t>
            </a:r>
            <a:br>
              <a:rPr lang="en-US" sz="3700" dirty="0" smtClean="0">
                <a:latin typeface="Times New Roman" pitchFamily="18" charset="0"/>
                <a:cs typeface="Times New Roman" pitchFamily="18" charset="0"/>
              </a:rPr>
            </a:br>
            <a:r>
              <a:rPr lang="en-US" sz="3700" dirty="0" smtClean="0">
                <a:latin typeface="Times New Roman" pitchFamily="18" charset="0"/>
                <a:cs typeface="Times New Roman" pitchFamily="18" charset="0"/>
              </a:rPr>
              <a:t>SAT, ACT, AP, </a:t>
            </a:r>
            <a:r>
              <a:rPr lang="en-US" sz="3700" u="sng" dirty="0" smtClean="0">
                <a:latin typeface="Times New Roman" pitchFamily="18" charset="0"/>
                <a:cs typeface="Times New Roman" pitchFamily="18" charset="0"/>
              </a:rPr>
              <a:t>and</a:t>
            </a:r>
            <a:r>
              <a:rPr lang="en-US" sz="3700" dirty="0" smtClean="0">
                <a:latin typeface="Times New Roman" pitchFamily="18" charset="0"/>
                <a:cs typeface="Times New Roman" pitchFamily="18" charset="0"/>
              </a:rPr>
              <a:t> NAEP Math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07D263C1-DFEA-421B-84EA-D1C6F3B58458}" type="slidenum">
              <a:rPr lang="en-US" smtClean="0"/>
              <a:pPr>
                <a:defRPr/>
              </a:pPr>
              <a:t>14</a:t>
            </a:fld>
            <a:endParaRPr lang="en-US" dirty="0"/>
          </a:p>
        </p:txBody>
      </p:sp>
      <p:pic>
        <p:nvPicPr>
          <p:cNvPr id="6149" name="Content Placeholder 7" descr="2011_2012_SAT_ACT_AP__NAEP-MA_Map_v1.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410" y="274927"/>
            <a:ext cx="8229182" cy="638607"/>
          </a:xfrm>
        </p:spPr>
        <p:txBody>
          <a:bodyPr/>
          <a:lstStyle/>
          <a:p>
            <a:r>
              <a:rPr lang="en-US" sz="3700" dirty="0" smtClean="0">
                <a:latin typeface="Times New Roman" pitchFamily="18" charset="0"/>
                <a:cs typeface="Times New Roman" pitchFamily="18" charset="0"/>
              </a:rPr>
              <a:t>States with Improved SAT, ACT, AP, NAEP Math </a:t>
            </a:r>
            <a:r>
              <a:rPr lang="en-US" sz="3700" u="sng" dirty="0" smtClean="0">
                <a:latin typeface="Times New Roman" pitchFamily="18" charset="0"/>
                <a:cs typeface="Times New Roman" pitchFamily="18" charset="0"/>
              </a:rPr>
              <a:t>and</a:t>
            </a:r>
            <a:r>
              <a:rPr lang="en-US" sz="3700" dirty="0" smtClean="0">
                <a:latin typeface="Times New Roman" pitchFamily="18" charset="0"/>
                <a:cs typeface="Times New Roman" pitchFamily="18" charset="0"/>
              </a:rPr>
              <a:t> NAEP Reading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876260F4-0820-4D59-B812-416DE18B60A4}" type="slidenum">
              <a:rPr lang="en-US" smtClean="0"/>
              <a:pPr>
                <a:defRPr/>
              </a:pPr>
              <a:t>15</a:t>
            </a:fld>
            <a:endParaRPr lang="en-US" dirty="0"/>
          </a:p>
        </p:txBody>
      </p:sp>
      <p:pic>
        <p:nvPicPr>
          <p:cNvPr id="7173" name="Content Placeholder 6" descr="2011_2012_SAT_ACT_AP__NAEP-MA_NAEP-RD_Map_v1.jpg"/>
          <p:cNvPicPr>
            <a:picLocks noGrp="1" noChangeAspect="1"/>
          </p:cNvPicPr>
          <p:nvPr>
            <p:ph idx="1"/>
          </p:nvPr>
        </p:nvPicPr>
        <p:blipFill>
          <a:blip r:embed="rId3" cstate="print"/>
          <a:srcRect/>
          <a:stretch>
            <a:fillRect/>
          </a:stretch>
        </p:blipFill>
        <p:spPr>
          <a:xfrm>
            <a:off x="914819" y="1279382"/>
            <a:ext cx="7207845" cy="5578619"/>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76201"/>
            <a:ext cx="9144000" cy="1295399"/>
          </a:xfrm>
        </p:spPr>
        <p:txBody>
          <a:bodyPr/>
          <a:lstStyle/>
          <a:p>
            <a:r>
              <a:rPr lang="en-US" sz="3200" dirty="0" smtClean="0">
                <a:latin typeface="Times New Roman" pitchFamily="18" charset="0"/>
                <a:cs typeface="Times New Roman" pitchFamily="18" charset="0"/>
              </a:rPr>
              <a:t>States with Improved SAT, ACT, AP, NAEP Math, NAEP Reading </a:t>
            </a:r>
            <a:r>
              <a:rPr lang="en-US" sz="3200" u="sng" dirty="0" smtClean="0">
                <a:latin typeface="Times New Roman" pitchFamily="18" charset="0"/>
                <a:cs typeface="Times New Roman" pitchFamily="18" charset="0"/>
              </a:rPr>
              <a:t>and</a:t>
            </a:r>
            <a:r>
              <a:rPr lang="en-US" sz="3200" dirty="0" smtClean="0">
                <a:latin typeface="Times New Roman" pitchFamily="18" charset="0"/>
                <a:cs typeface="Times New Roman" pitchFamily="18" charset="0"/>
              </a:rPr>
              <a:t> NAEP Science Scores</a:t>
            </a:r>
          </a:p>
        </p:txBody>
      </p:sp>
      <p:sp>
        <p:nvSpPr>
          <p:cNvPr id="4" name="Date Placeholder 3"/>
          <p:cNvSpPr>
            <a:spLocks noGrp="1"/>
          </p:cNvSpPr>
          <p:nvPr>
            <p:ph type="dt" sz="quarter" idx="10"/>
          </p:nvPr>
        </p:nvSpPr>
        <p:spPr/>
        <p:txBody>
          <a:bodyPr/>
          <a:lstStyle/>
          <a:p>
            <a:pPr>
              <a:defRPr/>
            </a:pPr>
            <a:fld id="{B20EF7CC-85D1-40C6-9B44-77550B323262}" type="datetime1">
              <a:rPr lang="en-US" smtClean="0"/>
              <a:pPr>
                <a:defRPr/>
              </a:pPr>
              <a:t>10/24/2012</a:t>
            </a:fld>
            <a:endParaRPr lang="en-US" dirty="0"/>
          </a:p>
        </p:txBody>
      </p:sp>
      <p:sp>
        <p:nvSpPr>
          <p:cNvPr id="5" name="Slide Number Placeholder 4"/>
          <p:cNvSpPr>
            <a:spLocks noGrp="1"/>
          </p:cNvSpPr>
          <p:nvPr>
            <p:ph type="sldNum" sz="quarter" idx="11"/>
          </p:nvPr>
        </p:nvSpPr>
        <p:spPr/>
        <p:txBody>
          <a:bodyPr/>
          <a:lstStyle/>
          <a:p>
            <a:pPr>
              <a:defRPr/>
            </a:pPr>
            <a:fld id="{E851DD8F-1B8F-4FF7-B448-96820007749E}" type="slidenum">
              <a:rPr lang="en-US" smtClean="0"/>
              <a:pPr>
                <a:defRPr/>
              </a:pPr>
              <a:t>16</a:t>
            </a:fld>
            <a:endParaRPr lang="en-US" dirty="0"/>
          </a:p>
        </p:txBody>
      </p:sp>
      <p:pic>
        <p:nvPicPr>
          <p:cNvPr id="8197" name="Content Placeholder 7" descr="2011_2012_SAT_ACT_AP__NAEP-MA_NAEP-RD_NAEP-Sci_Map_v1.jpg"/>
          <p:cNvPicPr>
            <a:picLocks noGrp="1" noChangeAspect="1"/>
          </p:cNvPicPr>
          <p:nvPr>
            <p:ph idx="1"/>
          </p:nvPr>
        </p:nvPicPr>
        <p:blipFill>
          <a:blip r:embed="rId3" cstate="print"/>
          <a:srcRect/>
          <a:stretch>
            <a:fillRect/>
          </a:stretch>
        </p:blipFill>
        <p:spPr>
          <a:xfrm>
            <a:off x="914819" y="1219200"/>
            <a:ext cx="7207845" cy="5578619"/>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12954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19200" y="304800"/>
            <a:ext cx="6781800" cy="769441"/>
          </a:xfrm>
          <a:prstGeom prst="rect">
            <a:avLst/>
          </a:prstGeom>
          <a:solidFill>
            <a:schemeClr val="bg2">
              <a:lumMod val="75000"/>
            </a:schemeClr>
          </a:solidFill>
          <a:scene3d>
            <a:camera prst="orthographicFront"/>
            <a:lightRig rig="threePt" dir="t"/>
          </a:scene3d>
          <a:sp3d>
            <a:bevelT w="165100" prst="coolSlant"/>
          </a:sp3d>
        </p:spPr>
        <p:txBody>
          <a:bodyPr wrap="square">
            <a:spAutoFit/>
            <a:sp3d extrusionH="57150">
              <a:bevelT w="82550" h="38100" prst="coolSlant"/>
            </a:sp3d>
          </a:bodyPr>
          <a:lstStyle/>
          <a:p>
            <a:pPr algn="ctr">
              <a:defRPr/>
            </a:pPr>
            <a:r>
              <a:rPr lang="en-US" sz="4400" b="1" dirty="0" smtClean="0"/>
              <a:t>GCTM – Why FALs?</a:t>
            </a:r>
            <a:endParaRPr lang="en-US" sz="4400" b="1" strike="sngStrike"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52400"/>
            <a:ext cx="8458200" cy="1446550"/>
          </a:xfrm>
          <a:prstGeom prst="rect">
            <a:avLst/>
          </a:prstGeom>
          <a:solidFill>
            <a:schemeClr val="bg2">
              <a:lumMod val="75000"/>
            </a:schemeClr>
          </a:solidFill>
          <a:scene3d>
            <a:camera prst="orthographicFront"/>
            <a:lightRig rig="threePt" dir="t"/>
          </a:scene3d>
          <a:sp3d>
            <a:bevelT w="165100" prst="coolSlant"/>
          </a:sp3d>
        </p:spPr>
        <p:txBody>
          <a:bodyPr wrap="square">
            <a:spAutoFit/>
            <a:sp3d extrusionH="57150">
              <a:bevelT w="82550" h="38100" prst="coolSlant"/>
            </a:sp3d>
          </a:bodyPr>
          <a:lstStyle/>
          <a:p>
            <a:pPr algn="ctr">
              <a:defRPr/>
            </a:pPr>
            <a:r>
              <a:rPr lang="en-US" sz="4400" b="1" dirty="0" smtClean="0"/>
              <a:t>GCTM – A Vertical View of Fractions in the CCGPS</a:t>
            </a:r>
            <a:endParaRPr lang="en-US" sz="4400" b="1" strike="sngStrike" dirty="0"/>
          </a:p>
        </p:txBody>
      </p:sp>
      <p:pic>
        <p:nvPicPr>
          <p:cNvPr id="2050" name="Picture 2"/>
          <p:cNvPicPr>
            <a:picLocks noChangeAspect="1" noChangeArrowheads="1"/>
          </p:cNvPicPr>
          <p:nvPr/>
        </p:nvPicPr>
        <p:blipFill>
          <a:blip r:embed="rId3" cstate="print"/>
          <a:srcRect l="31667" t="31333" r="26667" b="11333"/>
          <a:stretch>
            <a:fillRect/>
          </a:stretch>
        </p:blipFill>
        <p:spPr bwMode="auto">
          <a:xfrm>
            <a:off x="1066800" y="1676400"/>
            <a:ext cx="7391400" cy="479298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81000"/>
            <a:ext cx="8763000" cy="1066800"/>
          </a:xfrm>
        </p:spPr>
        <p:txBody>
          <a:bodyPr/>
          <a:lstStyle/>
          <a:p>
            <a:r>
              <a:rPr lang="en-US" dirty="0" smtClean="0">
                <a:latin typeface="Arial Narrow" pitchFamily="34" charset="0"/>
              </a:rPr>
              <a:t>Thank You!</a:t>
            </a:r>
            <a:r>
              <a:rPr lang="en-US" dirty="0" smtClean="0"/>
              <a:t/>
            </a:r>
            <a:br>
              <a:rPr lang="en-US" dirty="0" smtClean="0"/>
            </a:br>
            <a:endParaRPr lang="en-US" dirty="0" smtClean="0"/>
          </a:p>
        </p:txBody>
      </p:sp>
      <p:sp>
        <p:nvSpPr>
          <p:cNvPr id="46083" name="Content Placeholder 5"/>
          <p:cNvSpPr>
            <a:spLocks noGrp="1"/>
          </p:cNvSpPr>
          <p:nvPr>
            <p:ph sz="half" idx="1"/>
          </p:nvPr>
        </p:nvSpPr>
        <p:spPr>
          <a:xfrm>
            <a:off x="2590800" y="1752600"/>
            <a:ext cx="4038600" cy="1600200"/>
          </a:xfrm>
        </p:spPr>
        <p:txBody>
          <a:bodyPr/>
          <a:lstStyle/>
          <a:p>
            <a:pPr marL="0" algn="ctr">
              <a:spcBef>
                <a:spcPts val="0"/>
              </a:spcBef>
              <a:buFont typeface="Arial" charset="0"/>
              <a:buNone/>
            </a:pPr>
            <a:r>
              <a:rPr lang="en-US" b="1" dirty="0" smtClean="0">
                <a:latin typeface="Arial Narrow" pitchFamily="34" charset="0"/>
              </a:rPr>
              <a:t>Brooke Kline</a:t>
            </a:r>
          </a:p>
          <a:p>
            <a:pPr marL="0" algn="ctr">
              <a:spcBef>
                <a:spcPts val="0"/>
              </a:spcBef>
              <a:buFont typeface="Arial" charset="0"/>
              <a:buNone/>
            </a:pPr>
            <a:r>
              <a:rPr lang="en-US" dirty="0" smtClean="0">
                <a:latin typeface="Arial Narrow" pitchFamily="34" charset="0"/>
              </a:rPr>
              <a:t>Lead Program Specialist</a:t>
            </a:r>
          </a:p>
          <a:p>
            <a:pPr marL="0" algn="ctr">
              <a:spcBef>
                <a:spcPts val="0"/>
              </a:spcBef>
              <a:buFont typeface="Arial" charset="0"/>
              <a:buNone/>
            </a:pPr>
            <a:r>
              <a:rPr lang="en-US" dirty="0" smtClean="0">
                <a:latin typeface="Arial Narrow" pitchFamily="34" charset="0"/>
                <a:hlinkClick r:id="rId3"/>
              </a:rPr>
              <a:t>bkline@doe.k12.ga.us</a:t>
            </a:r>
            <a:endParaRPr lang="en-US" dirty="0" smtClean="0">
              <a:latin typeface="Arial Narrow" pitchFamily="34" charset="0"/>
            </a:endParaRPr>
          </a:p>
          <a:p>
            <a:pPr algn="ctr">
              <a:buFont typeface="Arial" charset="0"/>
              <a:buNone/>
            </a:pPr>
            <a:endParaRPr lang="en-US" dirty="0" smtClean="0"/>
          </a:p>
          <a:p>
            <a:pPr>
              <a:buNone/>
            </a:pPr>
            <a:endParaRPr lang="en-US" dirty="0" smtClean="0"/>
          </a:p>
        </p:txBody>
      </p:sp>
      <p:sp>
        <p:nvSpPr>
          <p:cNvPr id="46084" name="Content Placeholder 6"/>
          <p:cNvSpPr>
            <a:spLocks noGrp="1"/>
          </p:cNvSpPr>
          <p:nvPr>
            <p:ph sz="half" idx="2"/>
          </p:nvPr>
        </p:nvSpPr>
        <p:spPr>
          <a:xfrm>
            <a:off x="685800" y="3429000"/>
            <a:ext cx="4038600" cy="1828800"/>
          </a:xfrm>
        </p:spPr>
        <p:txBody>
          <a:bodyPr/>
          <a:lstStyle/>
          <a:p>
            <a:pPr marL="0" algn="ctr">
              <a:spcBef>
                <a:spcPts val="0"/>
              </a:spcBef>
              <a:buFont typeface="Arial" charset="0"/>
              <a:buNone/>
            </a:pPr>
            <a:r>
              <a:rPr lang="en-US" b="1" dirty="0" smtClean="0">
                <a:latin typeface="Arial Narrow" pitchFamily="34" charset="0"/>
              </a:rPr>
              <a:t>James Pratt</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4"/>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9" name="TextBox 8"/>
          <p:cNvSpPr txBox="1"/>
          <p:nvPr/>
        </p:nvSpPr>
        <p:spPr>
          <a:xfrm>
            <a:off x="5029200" y="3429000"/>
            <a:ext cx="3429000" cy="1384995"/>
          </a:xfrm>
          <a:prstGeom prst="rect">
            <a:avLst/>
          </a:prstGeom>
          <a:noFill/>
        </p:spPr>
        <p:txBody>
          <a:bodyPr wrap="square" rtlCol="0">
            <a:spAutoFit/>
          </a:bodyPr>
          <a:lstStyle/>
          <a:p>
            <a:pPr marL="0" algn="ctr">
              <a:spcBef>
                <a:spcPts val="0"/>
              </a:spcBef>
              <a:buFont typeface="Arial" charset="0"/>
              <a:buNone/>
            </a:pPr>
            <a:r>
              <a:rPr lang="en-US" b="1" dirty="0" smtClean="0"/>
              <a:t> </a:t>
            </a:r>
            <a:r>
              <a:rPr lang="en-US" sz="2800" b="1" dirty="0" smtClean="0">
                <a:latin typeface="Arial Narrow" pitchFamily="34" charset="0"/>
              </a:rPr>
              <a:t>Turtle Toms</a:t>
            </a:r>
          </a:p>
          <a:p>
            <a:pPr marL="0" algn="ctr">
              <a:spcBef>
                <a:spcPts val="0"/>
              </a:spcBef>
              <a:buFont typeface="Arial" charset="0"/>
              <a:buNone/>
            </a:pPr>
            <a:r>
              <a:rPr lang="en-US" sz="2800" dirty="0" smtClean="0">
                <a:latin typeface="Arial Narrow" pitchFamily="34" charset="0"/>
              </a:rPr>
              <a:t>Program Specialist (K-5)</a:t>
            </a:r>
          </a:p>
          <a:p>
            <a:pPr marL="0" algn="ctr">
              <a:spcBef>
                <a:spcPts val="0"/>
              </a:spcBef>
              <a:buFont typeface="Arial" charset="0"/>
              <a:buNone/>
            </a:pPr>
            <a:r>
              <a:rPr lang="en-US" sz="2800" dirty="0" smtClean="0">
                <a:latin typeface="Arial Narrow" pitchFamily="34" charset="0"/>
                <a:hlinkClick r:id="rId3"/>
              </a:rPr>
              <a:t>tgunn@doe.k12.ga.us</a:t>
            </a:r>
            <a:endParaRPr lang="en-US" sz="2800" dirty="0" smtClean="0">
              <a:latin typeface="Arial Narrow"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Content Placeholder 10" descr="Waldo2.jpg"/>
          <p:cNvPicPr>
            <a:picLocks noGrp="1" noChangeAspect="1"/>
          </p:cNvPicPr>
          <p:nvPr>
            <p:ph idx="1"/>
          </p:nvPr>
        </p:nvPicPr>
        <p:blipFill>
          <a:blip r:embed="rId3" cstate="print"/>
          <a:srcRect/>
          <a:stretch>
            <a:fillRect/>
          </a:stretch>
        </p:blipFill>
        <p:spPr>
          <a:xfrm>
            <a:off x="1295400" y="1371600"/>
            <a:ext cx="6705600" cy="42672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w="165100" prst="coolSlant"/>
          </a:sp3d>
        </p:spPr>
      </p:pic>
      <p:grpSp>
        <p:nvGrpSpPr>
          <p:cNvPr id="2" name="Group 9"/>
          <p:cNvGrpSpPr>
            <a:grpSpLocks/>
          </p:cNvGrpSpPr>
          <p:nvPr/>
        </p:nvGrpSpPr>
        <p:grpSpPr bwMode="auto">
          <a:xfrm>
            <a:off x="1600200" y="1828800"/>
            <a:ext cx="5837238" cy="2897188"/>
            <a:chOff x="1600200" y="1828800"/>
            <a:chExt cx="5837335" cy="2897495"/>
          </a:xfrm>
        </p:grpSpPr>
        <p:pic>
          <p:nvPicPr>
            <p:cNvPr id="4101" name="Picture 2"/>
            <p:cNvPicPr>
              <a:picLocks noChangeAspect="1" noChangeArrowheads="1"/>
            </p:cNvPicPr>
            <p:nvPr/>
          </p:nvPicPr>
          <p:blipFill>
            <a:blip r:embed="rId4" cstate="print"/>
            <a:srcRect/>
            <a:stretch>
              <a:fillRect/>
            </a:stretch>
          </p:blipFill>
          <p:spPr bwMode="auto">
            <a:xfrm>
              <a:off x="7010400" y="4191000"/>
              <a:ext cx="427135" cy="535295"/>
            </a:xfrm>
            <a:prstGeom prst="rect">
              <a:avLst/>
            </a:prstGeom>
            <a:noFill/>
            <a:ln w="9525">
              <a:noFill/>
              <a:miter lim="800000"/>
              <a:headEnd/>
              <a:tailEnd/>
            </a:ln>
          </p:spPr>
        </p:pic>
        <p:pic>
          <p:nvPicPr>
            <p:cNvPr id="4102" name="Picture 4"/>
            <p:cNvPicPr>
              <a:picLocks noChangeAspect="1" noChangeArrowheads="1"/>
            </p:cNvPicPr>
            <p:nvPr/>
          </p:nvPicPr>
          <p:blipFill>
            <a:blip r:embed="rId5" cstate="print"/>
            <a:srcRect/>
            <a:stretch>
              <a:fillRect/>
            </a:stretch>
          </p:blipFill>
          <p:spPr bwMode="auto">
            <a:xfrm>
              <a:off x="1600200" y="3810000"/>
              <a:ext cx="420199" cy="526604"/>
            </a:xfrm>
            <a:prstGeom prst="rect">
              <a:avLst/>
            </a:prstGeom>
            <a:noFill/>
            <a:ln w="9525">
              <a:noFill/>
              <a:miter lim="800000"/>
              <a:headEnd/>
              <a:tailEnd/>
            </a:ln>
          </p:spPr>
        </p:pic>
        <p:pic>
          <p:nvPicPr>
            <p:cNvPr id="4103" name="Picture 6"/>
            <p:cNvPicPr>
              <a:picLocks noChangeAspect="1" noChangeArrowheads="1"/>
            </p:cNvPicPr>
            <p:nvPr/>
          </p:nvPicPr>
          <p:blipFill>
            <a:blip r:embed="rId6" cstate="print"/>
            <a:srcRect/>
            <a:stretch>
              <a:fillRect/>
            </a:stretch>
          </p:blipFill>
          <p:spPr bwMode="auto">
            <a:xfrm>
              <a:off x="3039632" y="1828800"/>
              <a:ext cx="236968" cy="296974"/>
            </a:xfrm>
            <a:prstGeom prst="rect">
              <a:avLst/>
            </a:prstGeom>
            <a:noFill/>
            <a:ln w="9525">
              <a:noFill/>
              <a:miter lim="800000"/>
              <a:headEnd/>
              <a:tailEnd/>
            </a:ln>
          </p:spPr>
        </p:pic>
      </p:grpSp>
      <p:sp>
        <p:nvSpPr>
          <p:cNvPr id="8" name="TextBox 7"/>
          <p:cNvSpPr txBox="1"/>
          <p:nvPr/>
        </p:nvSpPr>
        <p:spPr>
          <a:xfrm>
            <a:off x="914400" y="457200"/>
            <a:ext cx="7467600" cy="769441"/>
          </a:xfrm>
          <a:prstGeom prst="rect">
            <a:avLst/>
          </a:prstGeom>
          <a:solidFill>
            <a:schemeClr val="bg2">
              <a:lumMod val="75000"/>
            </a:schemeClr>
          </a:solidFill>
          <a:scene3d>
            <a:camera prst="orthographicFront"/>
            <a:lightRig rig="threePt" dir="t"/>
          </a:scene3d>
          <a:sp3d>
            <a:bevelT w="165100" prst="coolSlant"/>
          </a:sp3d>
        </p:spPr>
        <p:txBody>
          <a:bodyPr>
            <a:spAutoFit/>
            <a:sp3d extrusionH="57150">
              <a:bevelT w="82550" h="38100" prst="coolSlant"/>
            </a:sp3d>
          </a:bodyPr>
          <a:lstStyle/>
          <a:p>
            <a:pPr algn="ctr">
              <a:defRPr/>
            </a:pPr>
            <a:r>
              <a:rPr lang="en-US" sz="4400" b="1" dirty="0"/>
              <a:t>Where’s </a:t>
            </a:r>
            <a:r>
              <a:rPr lang="en-US" sz="4400" b="1" strike="sngStrike" dirty="0">
                <a:solidFill>
                  <a:srgbClr val="FF0000"/>
                </a:solidFill>
              </a:rPr>
              <a:t>Waldo</a:t>
            </a:r>
            <a:r>
              <a:rPr lang="en-US" sz="4400" b="1" dirty="0"/>
              <a:t> Sandi?</a:t>
            </a:r>
            <a:endParaRPr lang="en-US" sz="4400" b="1" strike="sngStrik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5"/>
          <p:cNvSpPr>
            <a:spLocks noGrp="1"/>
          </p:cNvSpPr>
          <p:nvPr>
            <p:ph sz="half" idx="1"/>
          </p:nvPr>
        </p:nvSpPr>
        <p:spPr>
          <a:xfrm>
            <a:off x="2590800" y="3200400"/>
            <a:ext cx="4038600" cy="1371600"/>
          </a:xfrm>
        </p:spPr>
        <p:txBody>
          <a:bodyPr/>
          <a:lstStyle/>
          <a:p>
            <a:pPr marL="0" algn="ctr">
              <a:spcBef>
                <a:spcPts val="0"/>
              </a:spcBef>
              <a:buFont typeface="Arial" charset="0"/>
              <a:buNone/>
            </a:pPr>
            <a:r>
              <a:rPr lang="en-US" b="1" dirty="0" smtClean="0">
                <a:latin typeface="Arial Narrow" pitchFamily="34" charset="0"/>
              </a:rPr>
              <a:t>Brooke Kline</a:t>
            </a:r>
          </a:p>
          <a:p>
            <a:pPr marL="0" algn="ctr">
              <a:spcBef>
                <a:spcPts val="0"/>
              </a:spcBef>
              <a:buFont typeface="Arial" charset="0"/>
              <a:buNone/>
            </a:pPr>
            <a:r>
              <a:rPr lang="en-US" dirty="0" smtClean="0">
                <a:latin typeface="Arial Narrow" pitchFamily="34" charset="0"/>
              </a:rPr>
              <a:t>Lead Program Specialist</a:t>
            </a:r>
          </a:p>
          <a:p>
            <a:pPr marL="0" algn="ctr">
              <a:spcBef>
                <a:spcPts val="0"/>
              </a:spcBef>
              <a:buFont typeface="Arial" charset="0"/>
              <a:buNone/>
            </a:pPr>
            <a:r>
              <a:rPr lang="en-US" dirty="0" smtClean="0">
                <a:latin typeface="Arial Narrow" pitchFamily="34" charset="0"/>
                <a:hlinkClick r:id="rId3"/>
              </a:rPr>
              <a:t>bkline@doe.k12.ga.us</a:t>
            </a:r>
            <a:r>
              <a:rPr lang="en-US" dirty="0" smtClean="0">
                <a:latin typeface="Arial Narrow" pitchFamily="34" charset="0"/>
              </a:rPr>
              <a:t> </a:t>
            </a:r>
          </a:p>
          <a:p>
            <a:pPr marL="0" algn="ctr">
              <a:spcBef>
                <a:spcPts val="0"/>
              </a:spcBef>
              <a:buFont typeface="Arial" charset="0"/>
              <a:buNone/>
            </a:pPr>
            <a:endParaRPr lang="en-US" dirty="0" smtClean="0">
              <a:latin typeface="Arial Narrow" pitchFamily="34" charset="0"/>
            </a:endParaRPr>
          </a:p>
          <a:p>
            <a:pPr algn="ctr">
              <a:buFont typeface="Arial" charset="0"/>
              <a:buNone/>
            </a:pPr>
            <a:endParaRPr lang="en-US" dirty="0" smtClean="0"/>
          </a:p>
          <a:p>
            <a:pPr>
              <a:buNone/>
            </a:pPr>
            <a:endParaRPr lang="en-US" dirty="0" smtClean="0"/>
          </a:p>
        </p:txBody>
      </p:sp>
      <p:sp>
        <p:nvSpPr>
          <p:cNvPr id="46084" name="Content Placeholder 6"/>
          <p:cNvSpPr>
            <a:spLocks noGrp="1"/>
          </p:cNvSpPr>
          <p:nvPr>
            <p:ph sz="half" idx="2"/>
          </p:nvPr>
        </p:nvSpPr>
        <p:spPr>
          <a:xfrm>
            <a:off x="685800" y="4572000"/>
            <a:ext cx="4038600" cy="1447800"/>
          </a:xfrm>
        </p:spPr>
        <p:txBody>
          <a:bodyPr/>
          <a:lstStyle/>
          <a:p>
            <a:pPr marL="0" algn="ctr">
              <a:spcBef>
                <a:spcPts val="0"/>
              </a:spcBef>
              <a:buFont typeface="Arial" charset="0"/>
              <a:buNone/>
            </a:pPr>
            <a:r>
              <a:rPr lang="en-US" b="1" dirty="0" smtClean="0">
                <a:latin typeface="Arial Narrow" pitchFamily="34" charset="0"/>
              </a:rPr>
              <a:t>James Pratt</a:t>
            </a:r>
          </a:p>
          <a:p>
            <a:pPr marL="0" algn="ctr">
              <a:spcBef>
                <a:spcPts val="0"/>
              </a:spcBef>
              <a:buFont typeface="Arial" charset="0"/>
              <a:buNone/>
            </a:pPr>
            <a:r>
              <a:rPr lang="en-US" dirty="0" smtClean="0">
                <a:latin typeface="Arial Narrow" pitchFamily="34" charset="0"/>
              </a:rPr>
              <a:t>Program Specialist (6-12)</a:t>
            </a:r>
          </a:p>
          <a:p>
            <a:pPr marL="0" algn="ctr">
              <a:spcBef>
                <a:spcPts val="0"/>
              </a:spcBef>
              <a:buFont typeface="Arial" charset="0"/>
              <a:buNone/>
            </a:pPr>
            <a:r>
              <a:rPr lang="en-US" dirty="0" smtClean="0">
                <a:latin typeface="Arial Narrow" pitchFamily="34" charset="0"/>
                <a:hlinkClick r:id="rId4"/>
              </a:rPr>
              <a:t>jpratt@doe.k12.ga.us</a:t>
            </a:r>
            <a:r>
              <a:rPr lang="en-US" dirty="0" smtClean="0">
                <a:latin typeface="Arial Narrow" pitchFamily="34" charset="0"/>
              </a:rPr>
              <a:t> </a:t>
            </a:r>
          </a:p>
          <a:p>
            <a:pPr marL="0" algn="ctr">
              <a:spcBef>
                <a:spcPts val="0"/>
              </a:spcBef>
              <a:buFont typeface="Arial" charset="0"/>
              <a:buNone/>
            </a:pP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10" name="Content Placeholder 5"/>
          <p:cNvSpPr txBox="1">
            <a:spLocks/>
          </p:cNvSpPr>
          <p:nvPr/>
        </p:nvSpPr>
        <p:spPr bwMode="auto">
          <a:xfrm>
            <a:off x="1447800" y="1676400"/>
            <a:ext cx="64008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lang="en-US" sz="2800" b="1" dirty="0" smtClean="0">
                <a:latin typeface="Arial Narrow" pitchFamily="34" charset="0"/>
                <a:cs typeface="+mn-cs"/>
              </a:rPr>
              <a:t>Sandi Woodall</a:t>
            </a:r>
            <a:endPar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Assistant Director for Curriculum and Instruction</a:t>
            </a:r>
          </a:p>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lang="en-US" sz="2800" dirty="0" smtClean="0">
                <a:latin typeface="Arial Narrow" pitchFamily="34" charset="0"/>
                <a:cs typeface="+mn-cs"/>
              </a:rPr>
              <a:t>CCGPS Implementation</a:t>
            </a:r>
            <a:endPar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TextBox 10"/>
          <p:cNvSpPr txBox="1"/>
          <p:nvPr/>
        </p:nvSpPr>
        <p:spPr>
          <a:xfrm>
            <a:off x="914400" y="457200"/>
            <a:ext cx="7467600" cy="769441"/>
          </a:xfrm>
          <a:prstGeom prst="rect">
            <a:avLst/>
          </a:prstGeom>
          <a:solidFill>
            <a:schemeClr val="bg2">
              <a:lumMod val="75000"/>
            </a:schemeClr>
          </a:solidFill>
          <a:scene3d>
            <a:camera prst="orthographicFront"/>
            <a:lightRig rig="threePt" dir="t"/>
          </a:scene3d>
          <a:sp3d>
            <a:bevelT w="165100" prst="coolSlant"/>
          </a:sp3d>
        </p:spPr>
        <p:txBody>
          <a:bodyPr>
            <a:spAutoFit/>
            <a:sp3d extrusionH="57150">
              <a:bevelT w="82550" h="38100" prst="coolSlant"/>
            </a:sp3d>
          </a:bodyPr>
          <a:lstStyle/>
          <a:p>
            <a:pPr algn="ctr">
              <a:defRPr/>
            </a:pPr>
            <a:r>
              <a:rPr lang="en-US" sz="4400" b="1" dirty="0" err="1" smtClean="0"/>
              <a:t>GaDOE</a:t>
            </a:r>
            <a:r>
              <a:rPr lang="en-US" sz="4400" b="1" dirty="0" smtClean="0"/>
              <a:t> Mathematics Team</a:t>
            </a:r>
            <a:endParaRPr lang="en-US" sz="4400" b="1" strike="sngStrike" dirty="0"/>
          </a:p>
        </p:txBody>
      </p:sp>
      <p:sp>
        <p:nvSpPr>
          <p:cNvPr id="12" name="Content Placeholder 6"/>
          <p:cNvSpPr txBox="1">
            <a:spLocks/>
          </p:cNvSpPr>
          <p:nvPr/>
        </p:nvSpPr>
        <p:spPr bwMode="auto">
          <a:xfrm>
            <a:off x="4495800" y="4572000"/>
            <a:ext cx="4038600" cy="144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kumimoji="0" lang="en-US" sz="2800" b="1" i="0" u="none" strike="noStrike" kern="1200" cap="none" spc="0" normalizeH="0" baseline="0" noProof="0" dirty="0" smtClean="0">
                <a:ln>
                  <a:noFill/>
                </a:ln>
                <a:solidFill>
                  <a:schemeClr val="tx1"/>
                </a:solidFill>
                <a:effectLst/>
                <a:uLnTx/>
                <a:uFillTx/>
                <a:latin typeface="Arial Narrow" pitchFamily="34" charset="0"/>
                <a:ea typeface="+mn-ea"/>
                <a:cs typeface="+mn-cs"/>
              </a:rPr>
              <a:t>Turtle Toms</a:t>
            </a:r>
          </a:p>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Program Specialist (K-5)</a:t>
            </a:r>
          </a:p>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r>
              <a:rPr lang="en-US" sz="2800" dirty="0" err="1" smtClean="0">
                <a:latin typeface="Arial Narrow" pitchFamily="34" charset="0"/>
                <a:cs typeface="+mn-cs"/>
                <a:hlinkClick r:id="rId4"/>
              </a:rPr>
              <a:t>tgunn</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hlinkClick r:id="rId4"/>
              </a:rPr>
              <a:t>@doe.k12.ga.us</a:t>
            </a:r>
            <a:r>
              <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rPr>
              <a:t> </a:t>
            </a:r>
          </a:p>
          <a:p>
            <a:pPr marL="0" marR="0" lvl="0" indent="-342900" algn="ctr" defTabSz="914400" rtl="0" eaLnBrk="0" fontAlgn="base" latinLnBrk="0" hangingPunct="0">
              <a:lnSpc>
                <a:spcPct val="100000"/>
              </a:lnSpc>
              <a:spcBef>
                <a:spcPts val="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1"/>
            <a:ext cx="8229600" cy="2209800"/>
          </a:xfrm>
        </p:spPr>
        <p:txBody>
          <a:bodyPr/>
          <a:lstStyle/>
          <a:p>
            <a:pPr algn="ctr">
              <a:buFont typeface="Arial" charset="0"/>
              <a:buNone/>
              <a:defRPr/>
            </a:pPr>
            <a:r>
              <a:rPr lang="en-US" sz="4400" b="1" dirty="0" smtClean="0">
                <a:solidFill>
                  <a:schemeClr val="accent3">
                    <a:lumMod val="50000"/>
                  </a:schemeClr>
                </a:solidFill>
                <a:effectLst>
                  <a:outerShdw blurRad="38100" dist="38100" dir="2700000" algn="tl">
                    <a:srgbClr val="000000">
                      <a:alpha val="43137"/>
                    </a:srgbClr>
                  </a:outerShdw>
                </a:effectLst>
                <a:latin typeface="Arial Narrow" pitchFamily="34" charset="0"/>
              </a:rPr>
              <a:t>2012 Summer Mathematics Academy</a:t>
            </a:r>
          </a:p>
          <a:p>
            <a:pPr algn="ctr">
              <a:buFont typeface="Arial" charset="0"/>
              <a:buNone/>
              <a:defRPr/>
            </a:pPr>
            <a:r>
              <a:rPr lang="en-US" sz="3600" dirty="0" smtClean="0">
                <a:latin typeface="Arial Narrow" pitchFamily="34" charset="0"/>
              </a:rPr>
              <a:t>Day 2</a:t>
            </a:r>
          </a:p>
          <a:p>
            <a:pPr algn="ctr">
              <a:buFont typeface="Arial" charset="0"/>
              <a:buNone/>
              <a:defRPr/>
            </a:pPr>
            <a:r>
              <a:rPr lang="en-US" sz="3600" dirty="0" smtClean="0">
                <a:latin typeface="Arial Narrow" pitchFamily="34" charset="0"/>
              </a:rPr>
              <a:t>CCGPS: Vital Shifts in Content Delivery</a:t>
            </a:r>
          </a:p>
          <a:p>
            <a:pPr algn="ctr">
              <a:buFont typeface="Arial" charset="0"/>
              <a:buNone/>
              <a:defRPr/>
            </a:pPr>
            <a:endParaRPr lang="en-US" sz="2400" dirty="0" smtClean="0">
              <a:latin typeface="Arial Narrow" pitchFamily="34" charset="0"/>
            </a:endParaRPr>
          </a:p>
          <a:p>
            <a:pPr algn="ctr">
              <a:buFont typeface="Arial" charset="0"/>
              <a:buNone/>
              <a:defRPr/>
            </a:pPr>
            <a:endParaRPr lang="en-US" sz="2400" dirty="0" smtClean="0">
              <a:latin typeface="Arial Narrow" pitchFamily="34" charset="0"/>
            </a:endParaRPr>
          </a:p>
          <a:p>
            <a:pPr algn="ctr">
              <a:buFont typeface="Arial" charset="0"/>
              <a:buNone/>
              <a:defRPr/>
            </a:pPr>
            <a:endParaRPr lang="en-US" sz="2400" dirty="0" smtClean="0">
              <a:latin typeface="Arial Narrow" pitchFamily="34" charset="0"/>
            </a:endParaRPr>
          </a:p>
          <a:p>
            <a:pPr>
              <a:defRPr/>
            </a:pPr>
            <a:endParaRPr lang="en-US" dirty="0"/>
          </a:p>
        </p:txBody>
      </p:sp>
      <p:sp>
        <p:nvSpPr>
          <p:cNvPr id="6" name="AutoShape 23"/>
          <p:cNvSpPr txBox="1">
            <a:spLocks noChangeArrowheads="1"/>
          </p:cNvSpPr>
          <p:nvPr/>
        </p:nvSpPr>
        <p:spPr bwMode="auto">
          <a:xfrm>
            <a:off x="2743200" y="2667000"/>
            <a:ext cx="3810000" cy="3276600"/>
          </a:xfrm>
          <a:prstGeom prst="roundRect">
            <a:avLst>
              <a:gd name="adj" fmla="val 16667"/>
            </a:avLst>
          </a:prstGeom>
          <a:solidFill>
            <a:srgbClr val="99CC00">
              <a:alpha val="50196"/>
            </a:srgbClr>
          </a:solidFill>
          <a:ln w="28575">
            <a:solidFill>
              <a:srgbClr val="0A2D6B"/>
            </a:solidFill>
            <a:round/>
            <a:headEnd/>
            <a:tailEnd/>
          </a:ln>
          <a:scene3d>
            <a:camera prst="orthographicFront"/>
            <a:lightRig rig="threePt" dir="t"/>
          </a:scene3d>
          <a:sp3d>
            <a:bevelT w="165100" prst="coolSlant"/>
          </a:sp3d>
        </p:spPr>
        <p:txBody>
          <a:bodyPr vert="horz" wrap="none" lIns="91440" tIns="45720" rIns="91440" bIns="45720" numCol="1" rtlCol="0" anchor="ctr" anchorCtr="0" compatLnSpc="1">
            <a:prstTxWarp prst="textNoShape">
              <a:avLst/>
            </a:prstTxWarp>
            <a:normAutofit/>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7663" indent="-347663" algn="ctr" eaLnBrk="1" fontAlgn="auto" hangingPunct="1">
              <a:lnSpc>
                <a:spcPct val="90000"/>
              </a:lnSpc>
              <a:spcBef>
                <a:spcPts val="0"/>
              </a:spcBef>
              <a:spcAft>
                <a:spcPts val="0"/>
              </a:spcAft>
              <a:buClr>
                <a:srgbClr val="6F0000"/>
              </a:buClr>
              <a:buSzPct val="80000"/>
              <a:buFontTx/>
              <a:buNone/>
              <a:defRPr/>
            </a:pPr>
            <a:r>
              <a:rPr lang="en-US" sz="6000" kern="0" smtClean="0">
                <a:solidFill>
                  <a:srgbClr val="0A2D6B"/>
                </a:solidFill>
                <a:latin typeface="Arial Narrow" pitchFamily="34" charset="0"/>
              </a:rPr>
              <a:t>Focus</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kern="0" smtClean="0">
                <a:solidFill>
                  <a:srgbClr val="0A2D6B"/>
                </a:solidFill>
                <a:latin typeface="Arial Narrow" pitchFamily="34" charset="0"/>
              </a:rPr>
              <a:t>Coherence</a:t>
            </a:r>
          </a:p>
          <a:p>
            <a:pPr marL="347663" indent="-347663" algn="ctr" eaLnBrk="1" fontAlgn="auto" hangingPunct="1">
              <a:lnSpc>
                <a:spcPct val="90000"/>
              </a:lnSpc>
              <a:spcBef>
                <a:spcPts val="0"/>
              </a:spcBef>
              <a:spcAft>
                <a:spcPts val="0"/>
              </a:spcAft>
              <a:buClr>
                <a:srgbClr val="6F0000"/>
              </a:buClr>
              <a:buSzPct val="80000"/>
              <a:buFontTx/>
              <a:buNone/>
              <a:defRPr/>
            </a:pPr>
            <a:r>
              <a:rPr lang="en-US" sz="6000" b="1" kern="0" smtClean="0">
                <a:solidFill>
                  <a:srgbClr val="C00000"/>
                </a:solidFill>
                <a:latin typeface="Arial Narrow" pitchFamily="34" charset="0"/>
              </a:rPr>
              <a:t>Rigor</a:t>
            </a:r>
            <a:endParaRPr lang="en-US" sz="6000" b="1" kern="0" dirty="0" smtClean="0">
              <a:solidFill>
                <a:srgbClr val="C00000"/>
              </a:solidFill>
              <a:latin typeface="Arial Narrow" pitchFamily="34" charset="0"/>
            </a:endParaRPr>
          </a:p>
        </p:txBody>
      </p:sp>
    </p:spTree>
    <p:extLst>
      <p:ext uri="{BB962C8B-B14F-4D97-AF65-F5344CB8AC3E}">
        <p14:creationId xmlns:p14="http://schemas.microsoft.com/office/powerpoint/2010/main" val="228068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91F72743-E68C-4A9B-A62A-8D73BFEB5A68}" type="datetime1">
              <a:rPr lang="en-US" smtClean="0"/>
              <a:pPr>
                <a:defRPr/>
              </a:pPr>
              <a:t>10/24/2012</a:t>
            </a:fld>
            <a:endParaRPr lang="en-US" dirty="0"/>
          </a:p>
        </p:txBody>
      </p:sp>
      <p:pic>
        <p:nvPicPr>
          <p:cNvPr id="49155" name="Picture 2"/>
          <p:cNvPicPr>
            <a:picLocks noChangeAspect="1" noChangeArrowheads="1"/>
          </p:cNvPicPr>
          <p:nvPr/>
        </p:nvPicPr>
        <p:blipFill>
          <a:blip r:embed="rId3" cstate="print"/>
          <a:srcRect l="26978" r="46046" b="9805"/>
          <a:stretch>
            <a:fillRect/>
          </a:stretch>
        </p:blipFill>
        <p:spPr bwMode="auto">
          <a:xfrm>
            <a:off x="1066800" y="38100"/>
            <a:ext cx="7315200" cy="6819900"/>
          </a:xfrm>
          <a:prstGeom prst="rect">
            <a:avLst/>
          </a:prstGeom>
          <a:noFill/>
          <a:ln w="9525">
            <a:noFill/>
            <a:miter lim="800000"/>
            <a:headEnd/>
            <a:tailEnd/>
          </a:ln>
          <a:effectLst/>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130175" y="266700"/>
            <a:ext cx="995363" cy="838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11430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457200" y="1782762"/>
            <a:ext cx="4040188" cy="3951288"/>
          </a:xfrm>
        </p:spPr>
        <p:txBody>
          <a:bodyPr/>
          <a:lstStyle/>
          <a:p>
            <a:pPr>
              <a:buFont typeface="Wingdings" pitchFamily="2" charset="2"/>
              <a:buChar char="ü"/>
            </a:pPr>
            <a:r>
              <a:rPr lang="en-US" dirty="0" smtClean="0">
                <a:latin typeface="Arial Narrow" pitchFamily="34" charset="0"/>
              </a:rPr>
              <a:t>Teaching CCGPS</a:t>
            </a:r>
          </a:p>
          <a:p>
            <a:pPr>
              <a:buFont typeface="Wingdings" pitchFamily="2" charset="2"/>
              <a:buChar char="ü"/>
            </a:pPr>
            <a:r>
              <a:rPr lang="en-US" dirty="0" smtClean="0">
                <a:latin typeface="Arial Narrow" pitchFamily="34" charset="0"/>
              </a:rPr>
              <a:t>Planning like Goldilocks</a:t>
            </a:r>
          </a:p>
          <a:p>
            <a:pPr>
              <a:buFont typeface="Wingdings" pitchFamily="2" charset="2"/>
              <a:buChar char="ü"/>
            </a:pPr>
            <a:r>
              <a:rPr lang="en-US" dirty="0" smtClean="0">
                <a:latin typeface="Arial Narrow" pitchFamily="34" charset="0"/>
              </a:rPr>
              <a:t>Embracing ‘answer getting’ as simply part of the process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Consistent terminology</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11430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782762"/>
            <a:ext cx="4041775" cy="3951288"/>
          </a:xfrm>
        </p:spPr>
        <p:txBody>
          <a:bodyPr/>
          <a:lstStyle/>
          <a:p>
            <a:pPr>
              <a:buClr>
                <a:srgbClr val="C00000"/>
              </a:buClr>
              <a:buFont typeface="Calibri" pitchFamily="34" charset="0"/>
              <a:buChar char="×"/>
            </a:pPr>
            <a:r>
              <a:rPr lang="en-US" dirty="0" smtClean="0">
                <a:latin typeface="Arial Narrow" pitchFamily="34" charset="0"/>
              </a:rPr>
              <a:t>Retrofitting/Crosswalks</a:t>
            </a:r>
          </a:p>
          <a:p>
            <a:pPr>
              <a:buClr>
                <a:srgbClr val="C00000"/>
              </a:buClr>
              <a:buFont typeface="Calibri" pitchFamily="34" charset="0"/>
              <a:buChar char="×"/>
            </a:pPr>
            <a:r>
              <a:rPr lang="en-US" dirty="0" smtClean="0">
                <a:latin typeface="Arial Narrow" pitchFamily="34" charset="0"/>
              </a:rPr>
              <a:t>Teaching standard by standard</a:t>
            </a:r>
          </a:p>
          <a:p>
            <a:pPr>
              <a:buClr>
                <a:srgbClr val="C00000"/>
              </a:buClr>
              <a:buFont typeface="Calibri" pitchFamily="34" charset="0"/>
              <a:buChar char="×"/>
            </a:pPr>
            <a:r>
              <a:rPr lang="en-US" dirty="0" smtClean="0">
                <a:latin typeface="Arial Narrow" pitchFamily="34" charset="0"/>
              </a:rPr>
              <a:t>Focusing on only getting the correct answer</a:t>
            </a:r>
          </a:p>
          <a:p>
            <a:pPr>
              <a:buClr>
                <a:srgbClr val="C00000"/>
              </a:buClr>
              <a:buFont typeface="Calibri" pitchFamily="34" charset="0"/>
              <a:buChar char="×"/>
            </a:pPr>
            <a:r>
              <a:rPr lang="en-US" dirty="0" smtClean="0">
                <a:latin typeface="Arial Narrow" pitchFamily="34" charset="0"/>
              </a:rPr>
              <a:t>Inconsistent terminology</a:t>
            </a: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792162"/>
          </a:xfrm>
        </p:spPr>
        <p:txBody>
          <a:bodyPr/>
          <a:lstStyle/>
          <a:p>
            <a:r>
              <a:rPr lang="en-US" sz="5400" b="0" dirty="0" smtClean="0">
                <a:latin typeface="Arial Narrow" pitchFamily="34" charset="0"/>
              </a:rPr>
              <a:t>What Now?</a:t>
            </a:r>
          </a:p>
        </p:txBody>
      </p:sp>
      <p:sp>
        <p:nvSpPr>
          <p:cNvPr id="2" name="Text Placeholder 1"/>
          <p:cNvSpPr>
            <a:spLocks noGrp="1"/>
          </p:cNvSpPr>
          <p:nvPr>
            <p:ph type="body" idx="1"/>
          </p:nvPr>
        </p:nvSpPr>
        <p:spPr>
          <a:xfrm>
            <a:off x="457200" y="990600"/>
            <a:ext cx="4040188" cy="639762"/>
          </a:xfrm>
        </p:spPr>
        <p:txBody>
          <a:bodyPr/>
          <a:lstStyle/>
          <a:p>
            <a:pPr algn="ctr"/>
            <a:r>
              <a:rPr lang="en-US" dirty="0" smtClean="0"/>
              <a:t>Say YES to:</a:t>
            </a:r>
            <a:endParaRPr lang="en-US" dirty="0"/>
          </a:p>
        </p:txBody>
      </p:sp>
      <p:sp>
        <p:nvSpPr>
          <p:cNvPr id="21507" name="Content Placeholder 2"/>
          <p:cNvSpPr>
            <a:spLocks noGrp="1"/>
          </p:cNvSpPr>
          <p:nvPr>
            <p:ph sz="half" idx="2"/>
          </p:nvPr>
        </p:nvSpPr>
        <p:spPr>
          <a:xfrm>
            <a:off x="228600" y="1630362"/>
            <a:ext cx="4268788" cy="3951288"/>
          </a:xfrm>
        </p:spPr>
        <p:txBody>
          <a:bodyPr/>
          <a:lstStyle/>
          <a:p>
            <a:pPr>
              <a:buFont typeface="Wingdings" pitchFamily="2" charset="2"/>
              <a:buChar char="ü"/>
            </a:pPr>
            <a:r>
              <a:rPr lang="en-US" dirty="0" smtClean="0">
                <a:latin typeface="Arial Narrow" pitchFamily="34" charset="0"/>
              </a:rPr>
              <a:t>Solving an equation with understanding - the power of the properties</a:t>
            </a:r>
            <a:endParaRPr lang="en-US" dirty="0" smtClean="0">
              <a:solidFill>
                <a:srgbClr val="C00000"/>
              </a:solidFill>
              <a:latin typeface="Arial Narrow" pitchFamily="34" charset="0"/>
            </a:endParaRPr>
          </a:p>
          <a:p>
            <a:pPr>
              <a:buFont typeface="Wingdings" pitchFamily="2" charset="2"/>
              <a:buChar char="ü"/>
            </a:pPr>
            <a:r>
              <a:rPr lang="en-US" dirty="0" smtClean="0">
                <a:latin typeface="Arial Narrow" pitchFamily="34" charset="0"/>
              </a:rPr>
              <a:t>The strength of the distributive property</a:t>
            </a:r>
          </a:p>
          <a:p>
            <a:pPr>
              <a:buFont typeface="Wingdings" pitchFamily="2" charset="2"/>
              <a:buChar char="ü"/>
            </a:pPr>
            <a:r>
              <a:rPr lang="en-US" dirty="0" smtClean="0">
                <a:latin typeface="Arial Narrow" pitchFamily="34" charset="0"/>
              </a:rPr>
              <a:t>Deep understanding of place value</a:t>
            </a:r>
          </a:p>
          <a:p>
            <a:pPr>
              <a:buFont typeface="Wingdings" pitchFamily="2" charset="2"/>
              <a:buChar char="ü"/>
            </a:pPr>
            <a:r>
              <a:rPr lang="en-US" dirty="0" smtClean="0">
                <a:latin typeface="Arial Narrow" pitchFamily="34" charset="0"/>
              </a:rPr>
              <a:t>Deep understanding and the most important ideas in CCGPS which need our attention</a:t>
            </a:r>
            <a:endParaRPr lang="en-US" dirty="0" smtClean="0">
              <a:solidFill>
                <a:srgbClr val="C00000"/>
              </a:solidFill>
              <a:latin typeface="Arial Narrow" pitchFamily="34" charset="0"/>
            </a:endParaRPr>
          </a:p>
          <a:p>
            <a:pPr>
              <a:buFont typeface="Wingdings" pitchFamily="2" charset="2"/>
              <a:buChar char="ü"/>
            </a:pPr>
            <a:endParaRPr lang="en-US" dirty="0" smtClean="0">
              <a:solidFill>
                <a:srgbClr val="C00000"/>
              </a:solidFill>
              <a:latin typeface="Arial Narrow" pitchFamily="34" charset="0"/>
            </a:endParaRPr>
          </a:p>
        </p:txBody>
      </p:sp>
      <p:sp>
        <p:nvSpPr>
          <p:cNvPr id="3" name="Text Placeholder 2"/>
          <p:cNvSpPr>
            <a:spLocks noGrp="1"/>
          </p:cNvSpPr>
          <p:nvPr>
            <p:ph type="body" sz="quarter" idx="3"/>
          </p:nvPr>
        </p:nvSpPr>
        <p:spPr>
          <a:xfrm>
            <a:off x="4645025" y="990600"/>
            <a:ext cx="4041775" cy="639762"/>
          </a:xfrm>
        </p:spPr>
        <p:txBody>
          <a:bodyPr/>
          <a:lstStyle/>
          <a:p>
            <a:pPr algn="ctr"/>
            <a:r>
              <a:rPr lang="en-US" dirty="0" smtClean="0"/>
              <a:t>Say NO to:</a:t>
            </a:r>
            <a:endParaRPr lang="en-US" dirty="0"/>
          </a:p>
        </p:txBody>
      </p:sp>
      <p:sp>
        <p:nvSpPr>
          <p:cNvPr id="6" name="Content Placeholder 5"/>
          <p:cNvSpPr>
            <a:spLocks noGrp="1"/>
          </p:cNvSpPr>
          <p:nvPr>
            <p:ph sz="quarter" idx="4"/>
          </p:nvPr>
        </p:nvSpPr>
        <p:spPr>
          <a:xfrm>
            <a:off x="4645025" y="1630362"/>
            <a:ext cx="4270375" cy="3951288"/>
          </a:xfrm>
        </p:spPr>
        <p:txBody>
          <a:bodyPr/>
          <a:lstStyle/>
          <a:p>
            <a:pPr>
              <a:buClr>
                <a:srgbClr val="C00000"/>
              </a:buClr>
              <a:buFont typeface="Calibri" pitchFamily="34" charset="0"/>
              <a:buChar char="×"/>
            </a:pPr>
            <a:r>
              <a:rPr lang="en-US" dirty="0" smtClean="0">
                <a:latin typeface="Arial Narrow" pitchFamily="34" charset="0"/>
              </a:rPr>
              <a:t>Canceling, proportions and cross-multiplying, the butterfly method </a:t>
            </a:r>
          </a:p>
          <a:p>
            <a:pPr>
              <a:buClr>
                <a:srgbClr val="C00000"/>
              </a:buClr>
              <a:buFont typeface="Calibri" pitchFamily="34" charset="0"/>
              <a:buChar char="×"/>
            </a:pPr>
            <a:r>
              <a:rPr lang="en-US" dirty="0" smtClean="0">
                <a:latin typeface="Arial Narrow" pitchFamily="34" charset="0"/>
              </a:rPr>
              <a:t>FOIL – things that only work in certain circumstances</a:t>
            </a:r>
          </a:p>
          <a:p>
            <a:pPr>
              <a:buClr>
                <a:srgbClr val="C00000"/>
              </a:buClr>
              <a:buFont typeface="Calibri" pitchFamily="34" charset="0"/>
              <a:buChar char="×"/>
            </a:pPr>
            <a:r>
              <a:rPr lang="en-US" dirty="0" smtClean="0">
                <a:latin typeface="Arial Narrow" pitchFamily="34" charset="0"/>
              </a:rPr>
              <a:t>Lining up the whole numbers on the right/lining up decimal points</a:t>
            </a:r>
          </a:p>
          <a:p>
            <a:pPr>
              <a:buClr>
                <a:srgbClr val="C00000"/>
              </a:buClr>
              <a:buFont typeface="Calibri" pitchFamily="34" charset="0"/>
              <a:buChar char="×"/>
            </a:pPr>
            <a:r>
              <a:rPr lang="en-US" dirty="0" smtClean="0">
                <a:latin typeface="Arial Narrow" pitchFamily="34" charset="0"/>
              </a:rPr>
              <a:t>‘Covering’ topics and the over-reliance on pacing guides</a:t>
            </a:r>
          </a:p>
          <a:p>
            <a:pPr>
              <a:buClr>
                <a:srgbClr val="C00000"/>
              </a:buClr>
              <a:buFont typeface="Calibri" pitchFamily="34" charset="0"/>
              <a:buChar char="×"/>
            </a:pPr>
            <a:endParaRPr lang="en-US" dirty="0" smtClean="0">
              <a:latin typeface="Arial Narrow" pitchFamily="34" charset="0"/>
            </a:endParaRPr>
          </a:p>
        </p:txBody>
      </p:sp>
      <p:pic>
        <p:nvPicPr>
          <p:cNvPr id="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304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457200" y="76200"/>
            <a:ext cx="8229600" cy="13716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 &amp; Announcements</a:t>
            </a:r>
          </a:p>
        </p:txBody>
      </p:sp>
      <p:sp>
        <p:nvSpPr>
          <p:cNvPr id="4" name="TextBox 3"/>
          <p:cNvSpPr txBox="1"/>
          <p:nvPr/>
        </p:nvSpPr>
        <p:spPr>
          <a:xfrm>
            <a:off x="228600" y="1447800"/>
            <a:ext cx="8763000" cy="5109091"/>
          </a:xfrm>
          <a:prstGeom prst="rect">
            <a:avLst/>
          </a:prstGeom>
          <a:noFill/>
        </p:spPr>
        <p:txBody>
          <a:bodyPr wrap="square" rtlCol="0">
            <a:spAutoFit/>
          </a:bodyPr>
          <a:lstStyle/>
          <a:p>
            <a:r>
              <a:rPr lang="en-US" sz="1400" dirty="0" smtClean="0"/>
              <a:t>System Test Coordinators,</a:t>
            </a:r>
          </a:p>
          <a:p>
            <a:r>
              <a:rPr lang="en-US" sz="1400" dirty="0" smtClean="0"/>
              <a:t> </a:t>
            </a:r>
          </a:p>
          <a:p>
            <a:r>
              <a:rPr lang="en-US" sz="1400" dirty="0" smtClean="0"/>
              <a:t>Please note that we have posted today a </a:t>
            </a:r>
            <a:r>
              <a:rPr lang="en-US" sz="1400" u="sng" dirty="0" smtClean="0"/>
              <a:t>revised</a:t>
            </a:r>
            <a:r>
              <a:rPr lang="en-US" sz="1400" dirty="0" smtClean="0"/>
              <a:t> EOCT Coordinate Algebra Study Guide.  You can find the guide at the </a:t>
            </a:r>
            <a:r>
              <a:rPr lang="en-US" sz="1400" dirty="0" err="1" smtClean="0"/>
              <a:t>GaDOE</a:t>
            </a:r>
            <a:r>
              <a:rPr lang="en-US" sz="1400" dirty="0" smtClean="0"/>
              <a:t> webpage below:</a:t>
            </a:r>
          </a:p>
          <a:p>
            <a:r>
              <a:rPr lang="en-US" sz="1400" u="sng" dirty="0" smtClean="0">
                <a:hlinkClick r:id="rId3"/>
              </a:rPr>
              <a:t>http://www.gadoe.org/Curriculum-Instruction-and-Assessment/Assessment/Pages/EOCT-Guides.aspx</a:t>
            </a:r>
            <a:endParaRPr lang="en-US" sz="1400" u="sng" dirty="0" smtClean="0"/>
          </a:p>
          <a:p>
            <a:endParaRPr lang="en-US" sz="1400" dirty="0" smtClean="0"/>
          </a:p>
          <a:p>
            <a:r>
              <a:rPr lang="en-US" sz="1400" dirty="0" smtClean="0"/>
              <a:t>The purpose of this revised posting was to edit the information that appeared on pages 147 – 148 regarding strategies to fitting a line to data.  The </a:t>
            </a:r>
            <a:r>
              <a:rPr lang="en-US" sz="1400" dirty="0" err="1" smtClean="0"/>
              <a:t>GaDOE</a:t>
            </a:r>
            <a:r>
              <a:rPr lang="en-US" sz="1400" dirty="0" smtClean="0"/>
              <a:t> Curriculum Division has determined that strategies for fitting a line to data may include estimation (“eye-balling”) and/or the use of technology. The previous version of the Study Guide specified that median-median was a required method for this purpose.  However, that is not the case.  As a result, the pages referenced above, and those that contained related problems, have been edited to clarify this point.</a:t>
            </a:r>
          </a:p>
          <a:p>
            <a:endParaRPr lang="en-US" sz="1400" dirty="0" smtClean="0"/>
          </a:p>
          <a:p>
            <a:r>
              <a:rPr lang="en-US" sz="1400" dirty="0" smtClean="0"/>
              <a:t>Please share this with the appropriate content experts in your local systems as you determine is appropriate.  The </a:t>
            </a:r>
            <a:r>
              <a:rPr lang="en-US" sz="1400" dirty="0" err="1" smtClean="0"/>
              <a:t>GaDOE</a:t>
            </a:r>
            <a:r>
              <a:rPr lang="en-US" sz="1400" dirty="0" smtClean="0"/>
              <a:t> Curriculum Division’s math specialists will be sharing this information with their contacts in local systems as well.</a:t>
            </a:r>
          </a:p>
          <a:p>
            <a:r>
              <a:rPr lang="en-US" sz="1400" dirty="0" smtClean="0"/>
              <a:t>Thank you!</a:t>
            </a:r>
          </a:p>
          <a:p>
            <a:endParaRPr lang="en-US" sz="1400" dirty="0" smtClean="0"/>
          </a:p>
          <a:p>
            <a:r>
              <a:rPr lang="en-US" sz="1400" dirty="0" smtClean="0"/>
              <a:t>Tony Eitel</a:t>
            </a:r>
          </a:p>
          <a:p>
            <a:r>
              <a:rPr lang="en-US" sz="1400" dirty="0" smtClean="0"/>
              <a:t>Director, Assessment Administration</a:t>
            </a:r>
          </a:p>
          <a:p>
            <a:r>
              <a:rPr lang="en-US" sz="1400" dirty="0" smtClean="0"/>
              <a:t>Assessment &amp; Accountability</a:t>
            </a:r>
          </a:p>
          <a:p>
            <a:r>
              <a:rPr lang="en-US" sz="1400" dirty="0" smtClean="0"/>
              <a:t>Office of Curriculum, Instruction, and Assessment</a:t>
            </a:r>
          </a:p>
          <a:p>
            <a:endParaRPr lang="en-US" dirty="0"/>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486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41437"/>
            <a:ext cx="8458200" cy="5364163"/>
          </a:xfrm>
        </p:spPr>
        <p:txBody>
          <a:bodyPr/>
          <a:lstStyle/>
          <a:p>
            <a:pPr>
              <a:buNone/>
            </a:pPr>
            <a:r>
              <a:rPr lang="en-US" dirty="0" smtClean="0"/>
              <a:t>	MCC9-12.S.ID.6a </a:t>
            </a:r>
            <a:r>
              <a:rPr lang="en-US" b="1" dirty="0" smtClean="0"/>
              <a:t>Fit a function to the data</a:t>
            </a:r>
            <a:r>
              <a:rPr lang="en-US" dirty="0" smtClean="0"/>
              <a:t>; use functions fitted to data to solve problems in context of the data.  Use given functions or choose a function suggested by the context.  Emphasize linear, </a:t>
            </a:r>
            <a:r>
              <a:rPr lang="en-US" strike="sngStrike" dirty="0" smtClean="0"/>
              <a:t>quadratic,</a:t>
            </a:r>
            <a:r>
              <a:rPr lang="en-US" dirty="0" smtClean="0"/>
              <a:t> and exponential models. </a:t>
            </a:r>
            <a:endParaRPr lang="en-US" dirty="0"/>
          </a:p>
        </p:txBody>
      </p:sp>
      <p:sp>
        <p:nvSpPr>
          <p:cNvPr id="4" name="TextBox 3"/>
          <p:cNvSpPr txBox="1"/>
          <p:nvPr/>
        </p:nvSpPr>
        <p:spPr>
          <a:xfrm>
            <a:off x="1828800" y="457200"/>
            <a:ext cx="5334000" cy="769441"/>
          </a:xfrm>
          <a:prstGeom prst="rect">
            <a:avLst/>
          </a:prstGeom>
          <a:solidFill>
            <a:schemeClr val="bg2">
              <a:lumMod val="75000"/>
            </a:schemeClr>
          </a:solidFill>
          <a:scene3d>
            <a:camera prst="orthographicFront"/>
            <a:lightRig rig="threePt" dir="t"/>
          </a:scene3d>
          <a:sp3d>
            <a:bevelT w="165100" prst="coolSlant"/>
          </a:sp3d>
        </p:spPr>
        <p:txBody>
          <a:bodyPr wrap="square">
            <a:spAutoFit/>
            <a:sp3d extrusionH="57150">
              <a:bevelT w="82550" h="38100" prst="coolSlant"/>
            </a:sp3d>
          </a:bodyPr>
          <a:lstStyle/>
          <a:p>
            <a:pPr algn="ctr">
              <a:defRPr/>
            </a:pPr>
            <a:r>
              <a:rPr lang="en-US" sz="4400" b="1" dirty="0" smtClean="0"/>
              <a:t>MCC9-12.S.ID.6a</a:t>
            </a:r>
            <a:endParaRPr lang="en-US" sz="4400" b="1" strike="sngStrik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OE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DOE template</Template>
  <TotalTime>915</TotalTime>
  <Words>2365</Words>
  <Application>Microsoft Office PowerPoint</Application>
  <PresentationFormat>On-screen Show (4:3)</PresentationFormat>
  <Paragraphs>216</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DOE template</vt:lpstr>
      <vt:lpstr>PowerPoint Presentation</vt:lpstr>
      <vt:lpstr>PowerPoint Presentation</vt:lpstr>
      <vt:lpstr>PowerPoint Presentation</vt:lpstr>
      <vt:lpstr>PowerPoint Presentation</vt:lpstr>
      <vt:lpstr>PowerPoint Presentation</vt:lpstr>
      <vt:lpstr>What Now?</vt:lpstr>
      <vt:lpstr>What Now?</vt:lpstr>
      <vt:lpstr>Wiki/Email Questions &amp; Announcements</vt:lpstr>
      <vt:lpstr>PowerPoint Presentation</vt:lpstr>
      <vt:lpstr>Review of Improvement in National Assessments by States</vt:lpstr>
      <vt:lpstr>States with Improved SAT Scores</vt:lpstr>
      <vt:lpstr>States with Improved SAT and ACT Scores</vt:lpstr>
      <vt:lpstr>States with Improved SAT, ACT, and AP Scores</vt:lpstr>
      <vt:lpstr>States with Improved SAT, ACT, AP, and NAEP Math Scores</vt:lpstr>
      <vt:lpstr>States with Improved SAT, ACT, AP, NAEP Math and NAEP Reading Scores</vt:lpstr>
      <vt:lpstr>States with Improved SAT, ACT, AP, NAEP Math, NAEP Reading and NAEP Science Scores</vt:lpstr>
      <vt:lpstr>PowerPoint Presentation</vt:lpstr>
      <vt:lpstr>PowerPoint Presentation</vt:lpstr>
      <vt:lpstr>Thank You!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GaDOE</cp:lastModifiedBy>
  <cp:revision>65</cp:revision>
  <cp:lastPrinted>2012-10-16T19:52:29Z</cp:lastPrinted>
  <dcterms:created xsi:type="dcterms:W3CDTF">2012-10-12T15:52:59Z</dcterms:created>
  <dcterms:modified xsi:type="dcterms:W3CDTF">2012-10-24T17:16:37Z</dcterms:modified>
</cp:coreProperties>
</file>